
<file path=[Content_Types].xml><?xml version="1.0" encoding="utf-8"?>
<Types xmlns="http://schemas.openxmlformats.org/package/2006/content-types">
  <Override PartName="/ppt/charts/chart1.xml" ContentType="application/vnd.openxmlformats-officedocument.drawingml.chart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sldIdLst>
    <p:sldId id="256" r:id="rId2"/>
    <p:sldId id="257" r:id="rId3"/>
    <p:sldId id="279" r:id="rId4"/>
    <p:sldId id="268" r:id="rId5"/>
    <p:sldId id="258" r:id="rId6"/>
    <p:sldId id="264" r:id="rId7"/>
    <p:sldId id="265" r:id="rId8"/>
    <p:sldId id="267" r:id="rId9"/>
    <p:sldId id="260" r:id="rId10"/>
    <p:sldId id="259" r:id="rId11"/>
    <p:sldId id="262" r:id="rId12"/>
    <p:sldId id="273" r:id="rId13"/>
    <p:sldId id="269" r:id="rId14"/>
    <p:sldId id="275" r:id="rId15"/>
    <p:sldId id="276" r:id="rId16"/>
    <p:sldId id="277" r:id="rId17"/>
    <p:sldId id="278" r:id="rId18"/>
    <p:sldId id="274" r:id="rId19"/>
    <p:sldId id="270" r:id="rId20"/>
    <p:sldId id="27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0"/>
    </p:ext>
    <p:ext uri="{D31A062A-798A-4329-ABDD-BBA856620510}">
      <p14:defaultImageDpi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816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yselkirk:Google%20Drive:ConfeyPhysics:Cansat:OneSmallStep(Liam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/>
              <a:t>Temperature Vs Voltage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04924518663355"/>
          <c:y val="0.142955326460481"/>
          <c:w val="0.854046750867551"/>
          <c:h val="0.715203344427307"/>
        </c:manualLayout>
      </c:layout>
      <c:scatterChart>
        <c:scatterStyle val="lineMarker"/>
        <c:ser>
          <c:idx val="0"/>
          <c:order val="0"/>
          <c:tx>
            <c:v>"Temp Vs Voltage"</c:v>
          </c:tx>
          <c:spPr>
            <a:ln w="28575">
              <a:noFill/>
            </a:ln>
          </c:spPr>
          <c:trendline>
            <c:trendlineType val="poly"/>
            <c:order val="3"/>
            <c:dispRSqr val="1"/>
            <c:dispEq val="1"/>
            <c:trendlineLbl>
              <c:layout>
                <c:manualLayout>
                  <c:x val="-0.00633508311461068"/>
                  <c:y val="0.0480387868183144"/>
                </c:manualLayout>
              </c:layout>
              <c:numFmt formatCode="General" sourceLinked="0"/>
            </c:trendlineLbl>
          </c:trendline>
          <c:xVal>
            <c:numRef>
              <c:f>'[OneSmallStep(Liam).xlsx]Sheet1'!$D$3:$D$28</c:f>
              <c:numCache>
                <c:formatCode>General</c:formatCode>
                <c:ptCount val="26"/>
                <c:pt idx="0">
                  <c:v>4.83</c:v>
                </c:pt>
                <c:pt idx="1">
                  <c:v>4.81</c:v>
                </c:pt>
                <c:pt idx="2">
                  <c:v>4.79</c:v>
                </c:pt>
                <c:pt idx="3">
                  <c:v>4.78</c:v>
                </c:pt>
                <c:pt idx="4">
                  <c:v>4.76</c:v>
                </c:pt>
                <c:pt idx="5">
                  <c:v>4.75</c:v>
                </c:pt>
                <c:pt idx="6">
                  <c:v>4.74</c:v>
                </c:pt>
                <c:pt idx="7">
                  <c:v>4.73</c:v>
                </c:pt>
                <c:pt idx="8">
                  <c:v>4.72</c:v>
                </c:pt>
                <c:pt idx="9">
                  <c:v>4.71</c:v>
                </c:pt>
                <c:pt idx="10">
                  <c:v>4.689999999999999</c:v>
                </c:pt>
                <c:pt idx="11">
                  <c:v>4.649999999999998</c:v>
                </c:pt>
                <c:pt idx="12">
                  <c:v>4.64</c:v>
                </c:pt>
                <c:pt idx="13">
                  <c:v>4.63</c:v>
                </c:pt>
                <c:pt idx="14">
                  <c:v>4.619999999999996</c:v>
                </c:pt>
                <c:pt idx="15">
                  <c:v>4.609999999999998</c:v>
                </c:pt>
                <c:pt idx="16">
                  <c:v>4.58</c:v>
                </c:pt>
                <c:pt idx="17">
                  <c:v>4.58</c:v>
                </c:pt>
                <c:pt idx="18">
                  <c:v>4.56</c:v>
                </c:pt>
                <c:pt idx="19">
                  <c:v>4.55</c:v>
                </c:pt>
                <c:pt idx="20">
                  <c:v>4.54</c:v>
                </c:pt>
                <c:pt idx="21">
                  <c:v>4.53</c:v>
                </c:pt>
                <c:pt idx="22">
                  <c:v>4.52</c:v>
                </c:pt>
                <c:pt idx="23">
                  <c:v>4.51</c:v>
                </c:pt>
                <c:pt idx="24">
                  <c:v>4.5</c:v>
                </c:pt>
                <c:pt idx="25">
                  <c:v>4.49</c:v>
                </c:pt>
              </c:numCache>
            </c:numRef>
          </c:xVal>
          <c:yVal>
            <c:numRef>
              <c:f>'[OneSmallStep(Liam).xlsx]Sheet1'!$E$3:$E$28</c:f>
              <c:numCache>
                <c:formatCode>General</c:formatCode>
                <c:ptCount val="26"/>
                <c:pt idx="0">
                  <c:v>7.3</c:v>
                </c:pt>
                <c:pt idx="1">
                  <c:v>9.2</c:v>
                </c:pt>
                <c:pt idx="2">
                  <c:v>12.1</c:v>
                </c:pt>
                <c:pt idx="3">
                  <c:v>13.3</c:v>
                </c:pt>
                <c:pt idx="4">
                  <c:v>15.1</c:v>
                </c:pt>
                <c:pt idx="5">
                  <c:v>15.8</c:v>
                </c:pt>
                <c:pt idx="6">
                  <c:v>16.7</c:v>
                </c:pt>
                <c:pt idx="7">
                  <c:v>17.4</c:v>
                </c:pt>
                <c:pt idx="8">
                  <c:v>18.2</c:v>
                </c:pt>
                <c:pt idx="9">
                  <c:v>19.0</c:v>
                </c:pt>
                <c:pt idx="10">
                  <c:v>20.1</c:v>
                </c:pt>
                <c:pt idx="11">
                  <c:v>23.1</c:v>
                </c:pt>
                <c:pt idx="12">
                  <c:v>23.1</c:v>
                </c:pt>
                <c:pt idx="13">
                  <c:v>24.7</c:v>
                </c:pt>
                <c:pt idx="14">
                  <c:v>24.8</c:v>
                </c:pt>
                <c:pt idx="15">
                  <c:v>25.4</c:v>
                </c:pt>
                <c:pt idx="16">
                  <c:v>26.5</c:v>
                </c:pt>
                <c:pt idx="17">
                  <c:v>26.5</c:v>
                </c:pt>
                <c:pt idx="18">
                  <c:v>27.8</c:v>
                </c:pt>
                <c:pt idx="19">
                  <c:v>28.3</c:v>
                </c:pt>
                <c:pt idx="20">
                  <c:v>28.8</c:v>
                </c:pt>
                <c:pt idx="21">
                  <c:v>29.2</c:v>
                </c:pt>
                <c:pt idx="22">
                  <c:v>29.9</c:v>
                </c:pt>
                <c:pt idx="23">
                  <c:v>30.4</c:v>
                </c:pt>
                <c:pt idx="24">
                  <c:v>30.9</c:v>
                </c:pt>
                <c:pt idx="25">
                  <c:v>31.4</c:v>
                </c:pt>
              </c:numCache>
            </c:numRef>
          </c:yVal>
        </c:ser>
        <c:axId val="539653496"/>
        <c:axId val="456481048"/>
      </c:scatterChart>
      <c:valAx>
        <c:axId val="53965349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Voltage(volts)</a:t>
                </a:r>
              </a:p>
            </c:rich>
          </c:tx>
          <c:layout/>
        </c:title>
        <c:numFmt formatCode="General" sourceLinked="1"/>
        <c:tickLblPos val="nextTo"/>
        <c:crossAx val="456481048"/>
        <c:crosses val="autoZero"/>
        <c:crossBetween val="midCat"/>
      </c:valAx>
      <c:valAx>
        <c:axId val="45648104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Temperature degrees C</a:t>
                </a:r>
              </a:p>
            </c:rich>
          </c:tx>
          <c:layout/>
        </c:title>
        <c:numFmt formatCode="General" sourceLinked="1"/>
        <c:tickLblPos val="nextTo"/>
        <c:crossAx val="539653496"/>
        <c:crosses val="autoZero"/>
        <c:crossBetween val="midCat"/>
      </c:valAx>
    </c:plotArea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95334-87C5-431F-8AD3-B73F719224BB}" type="datetimeFigureOut">
              <a:rPr lang="en-IE" smtClean="0"/>
              <a:pPr/>
              <a:t>3/9/16</a:t>
            </a:fld>
            <a:endParaRPr lang="en-IE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A4022-A000-444C-A4A9-856CDC77A9B9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95334-87C5-431F-8AD3-B73F719224BB}" type="datetimeFigureOut">
              <a:rPr lang="en-IE" smtClean="0"/>
              <a:pPr/>
              <a:t>3/9/16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A4022-A000-444C-A4A9-856CDC77A9B9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95334-87C5-431F-8AD3-B73F719224BB}" type="datetimeFigureOut">
              <a:rPr lang="en-IE" smtClean="0"/>
              <a:pPr/>
              <a:t>3/9/16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A4022-A000-444C-A4A9-856CDC77A9B9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95334-87C5-431F-8AD3-B73F719224BB}" type="datetimeFigureOut">
              <a:rPr lang="en-IE" smtClean="0"/>
              <a:pPr/>
              <a:t>3/9/16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A4022-A000-444C-A4A9-856CDC77A9B9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95334-87C5-431F-8AD3-B73F719224BB}" type="datetimeFigureOut">
              <a:rPr lang="en-IE" smtClean="0"/>
              <a:pPr/>
              <a:t>3/9/16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A4022-A000-444C-A4A9-856CDC77A9B9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95334-87C5-431F-8AD3-B73F719224BB}" type="datetimeFigureOut">
              <a:rPr lang="en-IE" smtClean="0"/>
              <a:pPr/>
              <a:t>3/9/16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A4022-A000-444C-A4A9-856CDC77A9B9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95334-87C5-431F-8AD3-B73F719224BB}" type="datetimeFigureOut">
              <a:rPr lang="en-IE" smtClean="0"/>
              <a:pPr/>
              <a:t>3/9/16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A4022-A000-444C-A4A9-856CDC77A9B9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95334-87C5-431F-8AD3-B73F719224BB}" type="datetimeFigureOut">
              <a:rPr lang="en-IE" smtClean="0"/>
              <a:pPr/>
              <a:t>3/9/16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A4022-A000-444C-A4A9-856CDC77A9B9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95334-87C5-431F-8AD3-B73F719224BB}" type="datetimeFigureOut">
              <a:rPr lang="en-IE" smtClean="0"/>
              <a:pPr/>
              <a:t>3/9/16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A4022-A000-444C-A4A9-856CDC77A9B9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95334-87C5-431F-8AD3-B73F719224BB}" type="datetimeFigureOut">
              <a:rPr lang="en-IE" smtClean="0"/>
              <a:pPr/>
              <a:t>3/9/16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A4022-A000-444C-A4A9-856CDC77A9B9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95334-87C5-431F-8AD3-B73F719224BB}" type="datetimeFigureOut">
              <a:rPr lang="en-IE" smtClean="0"/>
              <a:pPr/>
              <a:t>3/9/16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2CA4022-A000-444C-A4A9-856CDC77A9B9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F895334-87C5-431F-8AD3-B73F719224BB}" type="datetimeFigureOut">
              <a:rPr lang="en-IE" smtClean="0"/>
              <a:pPr/>
              <a:t>3/9/16</a:t>
            </a:fld>
            <a:endParaRPr lang="en-IE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2CA4022-A000-444C-A4A9-856CDC77A9B9}" type="slidenum">
              <a:rPr lang="en-IE" smtClean="0"/>
              <a:pPr/>
              <a:t>‹#›</a:t>
            </a:fld>
            <a:endParaRPr lang="en-IE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IE" i="1" dirty="0" smtClean="0"/>
              <a:t>By </a:t>
            </a:r>
            <a:r>
              <a:rPr lang="en-IE" i="1" dirty="0" err="1" smtClean="0"/>
              <a:t>Confey</a:t>
            </a:r>
            <a:r>
              <a:rPr lang="en-IE" i="1" dirty="0" smtClean="0"/>
              <a:t> College</a:t>
            </a:r>
            <a:endParaRPr lang="en-IE" i="1" dirty="0"/>
          </a:p>
        </p:txBody>
      </p:sp>
      <p:sp>
        <p:nvSpPr>
          <p:cNvPr id="4" name="Rectangle 3"/>
          <p:cNvSpPr/>
          <p:nvPr/>
        </p:nvSpPr>
        <p:spPr>
          <a:xfrm>
            <a:off x="2347248" y="1700808"/>
            <a:ext cx="42916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Confey CAN!</a:t>
            </a:r>
            <a:endParaRPr lang="en-US" sz="5400" b="1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0"/>
            <a:ext cx="1195696" cy="3162300"/>
          </a:xfrm>
          <a:prstGeom prst="rect">
            <a:avLst/>
          </a:prstGeom>
          <a:scene3d>
            <a:camera prst="orthographicFront">
              <a:rot lat="0" lon="1200001" rev="2400000"/>
            </a:camera>
            <a:lightRig rig="threePt" dir="t"/>
          </a:scene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268" y="228600"/>
            <a:ext cx="1135131" cy="2819400"/>
          </a:xfrm>
          <a:prstGeom prst="rect">
            <a:avLst/>
          </a:prstGeom>
          <a:scene3d>
            <a:camera prst="orthographicFront">
              <a:rot lat="0" lon="0" rev="19499999"/>
            </a:camera>
            <a:lightRig rig="threePt" dir="t"/>
          </a:scene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4038600"/>
            <a:ext cx="2438400" cy="25023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6600" y="4605646"/>
            <a:ext cx="1219200" cy="1805049"/>
          </a:xfrm>
          <a:prstGeom prst="rect">
            <a:avLst/>
          </a:prstGeom>
          <a:scene3d>
            <a:camera prst="orthographicFront">
              <a:rot lat="0" lon="0" rev="19799999"/>
            </a:camera>
            <a:lightRig rig="threePt" dir="t"/>
          </a:scene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" y="4343400"/>
            <a:ext cx="1143000" cy="2019300"/>
          </a:xfrm>
          <a:prstGeom prst="rect">
            <a:avLst/>
          </a:prstGeom>
          <a:scene3d>
            <a:camera prst="orthographicFront">
              <a:rot lat="0" lon="0" rev="1800000"/>
            </a:camera>
            <a:lightRig rig="threePt" dir="t"/>
          </a:scene3d>
        </p:spPr>
      </p:pic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33800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33400"/>
            <a:ext cx="4114800" cy="704088"/>
          </a:xfrm>
        </p:spPr>
        <p:txBody>
          <a:bodyPr>
            <a:normAutofit fontScale="90000"/>
          </a:bodyPr>
          <a:lstStyle/>
          <a:p>
            <a:pPr algn="ctr"/>
            <a:r>
              <a:rPr lang="en-IE" dirty="0" smtClean="0"/>
              <a:t>Outreach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229600" cy="4800600"/>
          </a:xfrm>
        </p:spPr>
        <p:txBody>
          <a:bodyPr>
            <a:normAutofit fontScale="85000" lnSpcReduction="20000"/>
          </a:bodyPr>
          <a:lstStyle/>
          <a:p>
            <a:pPr>
              <a:buClrTx/>
            </a:pPr>
            <a:r>
              <a:rPr lang="en-IE" b="1" i="1" dirty="0" smtClean="0"/>
              <a:t>Public Communications</a:t>
            </a:r>
          </a:p>
          <a:p>
            <a:pPr>
              <a:buClrTx/>
              <a:buNone/>
            </a:pPr>
            <a:r>
              <a:rPr lang="en-IE" sz="2000" i="1" dirty="0" smtClean="0"/>
              <a:t>  - Butler tech –very willing to work with Confey students again!</a:t>
            </a:r>
          </a:p>
          <a:p>
            <a:pPr>
              <a:buClrTx/>
              <a:buNone/>
            </a:pPr>
            <a:r>
              <a:rPr lang="en-IE" sz="2000" i="1" dirty="0" smtClean="0"/>
              <a:t> -  Did a presentation to parents/students at school open night</a:t>
            </a:r>
          </a:p>
          <a:p>
            <a:pPr>
              <a:buClrTx/>
              <a:buNone/>
            </a:pPr>
            <a:r>
              <a:rPr lang="en-IE" sz="2000" i="1" dirty="0" smtClean="0"/>
              <a:t>  - Contacted Dunnes Stores for sponsorship/prizes</a:t>
            </a:r>
          </a:p>
          <a:p>
            <a:pPr>
              <a:buClrTx/>
              <a:buNone/>
            </a:pPr>
            <a:r>
              <a:rPr lang="en-IE" sz="2000" i="1" dirty="0" smtClean="0"/>
              <a:t> </a:t>
            </a:r>
          </a:p>
          <a:p>
            <a:pPr>
              <a:buClrTx/>
            </a:pPr>
            <a:r>
              <a:rPr lang="en-IE" b="1" i="1" dirty="0" smtClean="0"/>
              <a:t>Survey/Online Design Competition</a:t>
            </a:r>
          </a:p>
          <a:p>
            <a:pPr marL="0" indent="0">
              <a:buClrTx/>
              <a:buNone/>
            </a:pPr>
            <a:r>
              <a:rPr lang="en-IE" i="1" dirty="0"/>
              <a:t> </a:t>
            </a:r>
            <a:r>
              <a:rPr lang="en-IE" i="1" dirty="0" smtClean="0"/>
              <a:t>  -</a:t>
            </a:r>
            <a:r>
              <a:rPr lang="en-IE" sz="2000" i="1" dirty="0" smtClean="0"/>
              <a:t>Team name</a:t>
            </a:r>
          </a:p>
          <a:p>
            <a:pPr marL="0" indent="0">
              <a:buClrTx/>
              <a:buNone/>
            </a:pPr>
            <a:r>
              <a:rPr lang="en-IE" sz="2000" i="1" dirty="0"/>
              <a:t> </a:t>
            </a:r>
            <a:r>
              <a:rPr lang="en-IE" sz="2000" i="1" dirty="0" smtClean="0"/>
              <a:t>  -Team logo</a:t>
            </a:r>
          </a:p>
          <a:p>
            <a:pPr marL="0" indent="0">
              <a:buClrTx/>
              <a:buNone/>
            </a:pPr>
            <a:r>
              <a:rPr lang="en-IE" sz="2000" i="1" dirty="0" smtClean="0"/>
              <a:t>  - 100’s of entries</a:t>
            </a:r>
          </a:p>
          <a:p>
            <a:pPr marL="0" indent="0">
              <a:buClrTx/>
              <a:buNone/>
            </a:pPr>
            <a:endParaRPr lang="en-IE" sz="2000" i="1" dirty="0" smtClean="0"/>
          </a:p>
          <a:p>
            <a:pPr>
              <a:buClrTx/>
            </a:pPr>
            <a:r>
              <a:rPr lang="en-IE" sz="2353" b="1" i="1" dirty="0" smtClean="0"/>
              <a:t>Website Construction</a:t>
            </a:r>
          </a:p>
          <a:p>
            <a:pPr marL="0" indent="0">
              <a:buClrTx/>
              <a:buNone/>
            </a:pPr>
            <a:r>
              <a:rPr lang="en-IE" sz="2400" i="1" dirty="0"/>
              <a:t> </a:t>
            </a:r>
            <a:r>
              <a:rPr lang="en-IE" sz="2400" i="1" dirty="0" smtClean="0"/>
              <a:t>  - </a:t>
            </a:r>
            <a:r>
              <a:rPr lang="en-IE" sz="2000" i="1" dirty="0" smtClean="0"/>
              <a:t>Home Page</a:t>
            </a:r>
          </a:p>
          <a:p>
            <a:pPr marL="0" indent="0">
              <a:buClrTx/>
              <a:buNone/>
            </a:pPr>
            <a:r>
              <a:rPr lang="en-IE" sz="2000" i="1" dirty="0" smtClean="0"/>
              <a:t>   - Infomercial</a:t>
            </a:r>
          </a:p>
          <a:p>
            <a:pPr marL="0" indent="0">
              <a:buClrTx/>
              <a:buNone/>
            </a:pPr>
            <a:r>
              <a:rPr lang="en-IE" sz="2000" i="1" dirty="0"/>
              <a:t> </a:t>
            </a:r>
            <a:r>
              <a:rPr lang="en-IE" sz="2000" i="1" dirty="0" smtClean="0"/>
              <a:t>  - Survey competition</a:t>
            </a:r>
          </a:p>
          <a:p>
            <a:pPr marL="0" indent="0">
              <a:buClrTx/>
              <a:buNone/>
            </a:pPr>
            <a:r>
              <a:rPr lang="en-IE" sz="2000" i="1" dirty="0"/>
              <a:t> </a:t>
            </a:r>
            <a:r>
              <a:rPr lang="en-IE" sz="2000" i="1" dirty="0" smtClean="0"/>
              <a:t>  -Blog</a:t>
            </a:r>
          </a:p>
          <a:p>
            <a:pPr marL="0" indent="0">
              <a:buClrTx/>
              <a:buNone/>
            </a:pPr>
            <a:r>
              <a:rPr lang="en-IE" sz="2000" i="1" dirty="0"/>
              <a:t> </a:t>
            </a:r>
            <a:r>
              <a:rPr lang="en-IE" sz="2000" i="1" dirty="0" smtClean="0"/>
              <a:t>  - Photos/Videos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"/>
            <a:ext cx="2292620" cy="1352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1"/>
            <a:ext cx="1905000" cy="20461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00" y="3048000"/>
            <a:ext cx="1676400" cy="35109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0" y="228600"/>
            <a:ext cx="1466652" cy="1513461"/>
          </a:xfrm>
          <a:prstGeom prst="rect">
            <a:avLst/>
          </a:prstGeom>
          <a:scene3d>
            <a:camera prst="orthographicFront">
              <a:rot lat="0" lon="0" rev="1200000"/>
            </a:camera>
            <a:lightRig rig="threePt" dir="t"/>
          </a:scene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1400" y="3962400"/>
            <a:ext cx="3592285" cy="25146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93228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/>
          <a:lstStyle/>
          <a:p>
            <a:pPr algn="ctr"/>
            <a:r>
              <a:rPr lang="en-IE" dirty="0" smtClean="0"/>
              <a:t>Programming and Coding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95800"/>
          </a:xfrm>
        </p:spPr>
        <p:txBody>
          <a:bodyPr>
            <a:normAutofit fontScale="85000" lnSpcReduction="20000"/>
          </a:bodyPr>
          <a:lstStyle/>
          <a:p>
            <a:pPr>
              <a:buClrTx/>
            </a:pPr>
            <a:r>
              <a:rPr lang="en-IE" i="1" dirty="0" smtClean="0"/>
              <a:t> </a:t>
            </a:r>
            <a:r>
              <a:rPr lang="en-IE" sz="3027" i="1" dirty="0" smtClean="0"/>
              <a:t>The Program</a:t>
            </a:r>
          </a:p>
          <a:p>
            <a:pPr>
              <a:buClrTx/>
              <a:buNone/>
            </a:pPr>
            <a:r>
              <a:rPr lang="en-IE" sz="2000" i="1" dirty="0" smtClean="0"/>
              <a:t>   - Converting Voltage into Temperature data</a:t>
            </a:r>
          </a:p>
          <a:p>
            <a:pPr>
              <a:buClrTx/>
              <a:buNone/>
            </a:pPr>
            <a:r>
              <a:rPr lang="en-IE" sz="2000" i="1" dirty="0" smtClean="0"/>
              <a:t>   - Converting Pressure into Altitude</a:t>
            </a:r>
          </a:p>
          <a:p>
            <a:pPr>
              <a:buClrTx/>
              <a:buNone/>
            </a:pPr>
            <a:r>
              <a:rPr lang="en-IE" sz="2000" i="1" dirty="0" smtClean="0"/>
              <a:t>   - Calculating Velocity using Altitude</a:t>
            </a:r>
          </a:p>
          <a:p>
            <a:pPr>
              <a:buClrTx/>
              <a:buNone/>
            </a:pPr>
            <a:r>
              <a:rPr lang="en-IE" sz="2000" i="1" dirty="0" smtClean="0"/>
              <a:t>  - Calculating time in secs  </a:t>
            </a:r>
          </a:p>
          <a:p>
            <a:pPr>
              <a:buClrTx/>
              <a:buNone/>
            </a:pPr>
            <a:endParaRPr lang="en-IE" sz="2000" i="1" dirty="0" smtClean="0"/>
          </a:p>
          <a:p>
            <a:pPr>
              <a:buClrTx/>
            </a:pPr>
            <a:r>
              <a:rPr lang="en-IE" sz="3027" i="1" dirty="0" smtClean="0"/>
              <a:t>Transmitting Data</a:t>
            </a:r>
          </a:p>
          <a:p>
            <a:pPr>
              <a:buClrTx/>
              <a:buNone/>
            </a:pPr>
            <a:r>
              <a:rPr lang="en-IE" i="1" dirty="0" smtClean="0"/>
              <a:t>   -</a:t>
            </a:r>
            <a:r>
              <a:rPr lang="en-IE" sz="2000" i="1" dirty="0" smtClean="0"/>
              <a:t>Rf Magic/Terminal</a:t>
            </a:r>
          </a:p>
          <a:p>
            <a:pPr>
              <a:buClrTx/>
              <a:buNone/>
            </a:pPr>
            <a:r>
              <a:rPr lang="en-IE" sz="2000" i="1" dirty="0" smtClean="0"/>
              <a:t>   - Baud rates/loop delay</a:t>
            </a:r>
          </a:p>
          <a:p>
            <a:pPr>
              <a:buClrTx/>
              <a:buNone/>
            </a:pPr>
            <a:endParaRPr lang="en-IE" sz="2000" i="1" dirty="0" smtClean="0"/>
          </a:p>
          <a:p>
            <a:pPr>
              <a:buClrTx/>
            </a:pPr>
            <a:r>
              <a:rPr lang="en-IE" sz="3027" i="1" dirty="0" smtClean="0"/>
              <a:t>The wire Antenna</a:t>
            </a:r>
          </a:p>
          <a:p>
            <a:pPr>
              <a:buClrTx/>
              <a:buNone/>
            </a:pPr>
            <a:r>
              <a:rPr lang="en-IE" sz="2162" i="1" dirty="0" smtClean="0"/>
              <a:t>   - our working frequency (444MHz)</a:t>
            </a:r>
          </a:p>
          <a:p>
            <a:pPr>
              <a:buClrTx/>
              <a:buNone/>
            </a:pPr>
            <a:r>
              <a:rPr lang="en-IE" sz="2000" i="1" dirty="0" smtClean="0"/>
              <a:t>    - Length = c/4f     =          </a:t>
            </a:r>
            <a:r>
              <a:rPr lang="en-IE" sz="2000" i="1" u="sng" dirty="0" smtClean="0"/>
              <a:t>3x10</a:t>
            </a:r>
            <a:r>
              <a:rPr lang="en-IE" sz="2000" i="1" u="sng" baseline="30000" dirty="0" smtClean="0"/>
              <a:t>8 </a:t>
            </a:r>
            <a:r>
              <a:rPr lang="en-IE" sz="2000" i="1" baseline="30000" dirty="0" smtClean="0"/>
              <a:t>              </a:t>
            </a:r>
            <a:r>
              <a:rPr lang="en-IE" sz="2000" i="1" dirty="0" smtClean="0"/>
              <a:t>=</a:t>
            </a:r>
            <a:r>
              <a:rPr lang="en-IE" sz="2000" i="1" baseline="30000" dirty="0" smtClean="0"/>
              <a:t>    </a:t>
            </a:r>
            <a:r>
              <a:rPr lang="en-IE" sz="2000" i="1" dirty="0" smtClean="0"/>
              <a:t>   0.169m</a:t>
            </a:r>
            <a:endParaRPr lang="en-IE" i="1" u="sng" dirty="0" smtClean="0"/>
          </a:p>
          <a:p>
            <a:pPr>
              <a:buClrTx/>
              <a:buNone/>
            </a:pPr>
            <a:r>
              <a:rPr lang="en-IE" i="1" dirty="0" smtClean="0"/>
              <a:t>                                 </a:t>
            </a:r>
            <a:r>
              <a:rPr lang="en-IE" sz="2000" i="1" dirty="0" smtClean="0"/>
              <a:t>4 x 444 x 10</a:t>
            </a:r>
            <a:r>
              <a:rPr lang="en-IE" sz="2000" i="1" baseline="30000" dirty="0" smtClean="0"/>
              <a:t>6</a:t>
            </a:r>
            <a:endParaRPr lang="en-IE" sz="2000" i="1" dirty="0" smtClean="0"/>
          </a:p>
          <a:p>
            <a:pPr>
              <a:buClrTx/>
            </a:pPr>
            <a:endParaRPr lang="en-IE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3581400"/>
            <a:ext cx="2730500" cy="1092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1828800"/>
            <a:ext cx="1358900" cy="18161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45801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762000"/>
            <a:ext cx="85344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Getting Data into Excel/</a:t>
            </a:r>
            <a:r>
              <a:rPr lang="en-US" dirty="0" err="1" smtClean="0"/>
              <a:t>Powerpoint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828800"/>
            <a:ext cx="8229600" cy="4495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5000"/>
              <a:buFont typeface="Wingdings 2"/>
              <a:buChar char=""/>
              <a:tabLst/>
              <a:defRPr/>
            </a:pPr>
            <a:r>
              <a:rPr kumimoji="0" lang="en-IE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Terminal output </a:t>
            </a:r>
            <a:r>
              <a:rPr kumimoji="0" lang="en-IE" sz="26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en-US" sz="2600" b="0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</a:t>
            </a:r>
            <a:r>
              <a:rPr kumimoji="0" lang="en-US" sz="26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 log file </a:t>
            </a:r>
            <a:r>
              <a:rPr kumimoji="0" lang="en-US" sz="2600" b="0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x</a:t>
            </a:r>
            <a:endParaRPr kumimoji="0" lang="en-US" sz="26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5000"/>
              <a:buFont typeface="Wingdings 2"/>
              <a:buChar char=""/>
              <a:tabLst/>
              <a:defRPr/>
            </a:pPr>
            <a:endParaRPr lang="en-US" sz="2600" i="1" baseline="0" dirty="0" smtClean="0">
              <a:sym typeface="Wingding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Excel file linked to log file and </a:t>
            </a:r>
            <a:r>
              <a:rPr lang="en-US" sz="2600" i="1" dirty="0" smtClean="0">
                <a:sym typeface="Wingdings"/>
              </a:rPr>
              <a:t>data is updated on refresh</a:t>
            </a:r>
            <a:endParaRPr kumimoji="0" lang="en-US" sz="26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5000"/>
              <a:buFont typeface="Wingdings 2"/>
              <a:buChar char=""/>
              <a:tabLst/>
              <a:defRPr/>
            </a:pPr>
            <a:endParaRPr lang="en-US" sz="2600" i="1" dirty="0" smtClean="0">
              <a:sym typeface="Wingding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5000"/>
              <a:buFont typeface="Wingdings 2"/>
              <a:buChar char=""/>
              <a:tabLst/>
              <a:defRPr/>
            </a:pPr>
            <a:r>
              <a:rPr lang="en-US" sz="2600" i="1" dirty="0" smtClean="0">
                <a:sym typeface="Wingdings"/>
              </a:rPr>
              <a:t>Data plots</a:t>
            </a:r>
            <a:r>
              <a:rPr kumimoji="0" lang="en-US" sz="26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 set up in separate sheets in Excel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5000"/>
              <a:buFont typeface="Wingdings 2"/>
              <a:buChar char=""/>
              <a:tabLst/>
              <a:defRPr/>
            </a:pPr>
            <a:endParaRPr lang="en-US" sz="2600" i="1" dirty="0" smtClean="0">
              <a:sym typeface="Wingding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kumimoji="0" lang="en-US" sz="2600" b="0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Powerpoint</a:t>
            </a:r>
            <a:r>
              <a:rPr kumimoji="0" lang="en-US" sz="26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 slides linked to these charts and data can </a:t>
            </a:r>
            <a:r>
              <a:rPr lang="en-US" sz="2600" i="1" dirty="0" smtClean="0">
                <a:sym typeface="Wingdings"/>
              </a:rPr>
              <a:t>be refreshed</a:t>
            </a:r>
            <a:r>
              <a:rPr kumimoji="0" lang="en-US" sz="26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 </a:t>
            </a:r>
            <a:endParaRPr kumimoji="0" lang="en-IE" sz="26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09800" y="609600"/>
            <a:ext cx="3886200" cy="7040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Data Analysis: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762000"/>
            <a:ext cx="6096000" cy="575293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1276350"/>
            <a:ext cx="6629400" cy="43053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71600" y="5562600"/>
            <a:ext cx="5791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If the humidity is at 100% (because it’s snowing!), the temperature decreases more slowly with height.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1676400"/>
            <a:ext cx="5791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If the humidity is at 100% (because it’s snowing!), the temperature decreases more slowly with height.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7924800" cy="457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IMPROVEMENTS we would make: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447800"/>
            <a:ext cx="8229600" cy="502920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5000"/>
              <a:buFont typeface="Wingdings 2"/>
              <a:buChar char=""/>
              <a:tabLst/>
              <a:defRPr/>
            </a:pPr>
            <a:r>
              <a:rPr kumimoji="0" lang="en-IE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Work</a:t>
            </a:r>
            <a:r>
              <a:rPr kumimoji="0" lang="en-IE" sz="26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on secondary missions (accelerometer, location tracking, guided landing)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5000"/>
              <a:buFont typeface="Wingdings 2"/>
              <a:buChar char=""/>
              <a:tabLst/>
              <a:defRPr/>
            </a:pPr>
            <a:endParaRPr lang="en-IE" sz="2600" i="1" baseline="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5000"/>
              <a:buFont typeface="Wingdings 2"/>
              <a:buChar char=""/>
              <a:tabLst/>
              <a:defRPr/>
            </a:pPr>
            <a:r>
              <a:rPr kumimoji="0" lang="en-IE" sz="26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Try to get data real time into charts and have a program automatically editing it first to remove anomolies/text data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5000"/>
              <a:buFont typeface="Wingdings 2"/>
              <a:buChar char=""/>
              <a:tabLst/>
              <a:defRPr/>
            </a:pPr>
            <a:endParaRPr lang="en-IE" sz="2600" i="1" baseline="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5000"/>
              <a:buFont typeface="Wingdings 2"/>
              <a:buChar char=""/>
              <a:tabLst/>
              <a:defRPr/>
            </a:pPr>
            <a:r>
              <a:rPr lang="en-IE" sz="2600" i="1" dirty="0" smtClean="0"/>
              <a:t>Work on power consumption/battery lifetime (not so critical when we only have primary mission)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5000"/>
              <a:buFont typeface="Wingdings 2"/>
              <a:buChar char=""/>
              <a:tabLst/>
              <a:defRPr/>
            </a:pPr>
            <a:endParaRPr lang="en-IE" sz="2600" i="1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5000"/>
              <a:buFont typeface="Wingdings 2"/>
              <a:buChar char=""/>
              <a:tabLst/>
              <a:defRPr/>
            </a:pPr>
            <a:r>
              <a:rPr lang="en-IE" sz="2600" i="1" dirty="0" smtClean="0"/>
              <a:t> Look for more sponsorship – talk to more local businesses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5000"/>
              <a:buFont typeface="Wingdings 2"/>
              <a:buChar char=""/>
              <a:tabLst/>
              <a:defRPr/>
            </a:pPr>
            <a:endParaRPr lang="en-IE" sz="2600" i="1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5000"/>
              <a:buFont typeface="Wingdings 2"/>
              <a:buChar char=""/>
              <a:tabLst/>
              <a:defRPr/>
            </a:pPr>
            <a:endParaRPr lang="en-IE" sz="2600" i="1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5000"/>
              <a:buFont typeface="Wingdings 2"/>
              <a:buChar char=""/>
              <a:tabLst/>
              <a:defRPr/>
            </a:pPr>
            <a:endParaRPr kumimoji="0" lang="en-IE" sz="26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5000"/>
              <a:tabLst/>
              <a:defRPr/>
            </a:pPr>
            <a:endParaRPr kumimoji="0" lang="en-IE" sz="26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9154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 have learnt the importance of: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219200"/>
            <a:ext cx="7467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>
              <a:ea typeface="ＭＳ ゴシック"/>
              <a:cs typeface="ＭＳ ゴシック"/>
            </a:endParaRPr>
          </a:p>
          <a:p>
            <a:pPr>
              <a:buFont typeface="Arial"/>
              <a:buChar char="•"/>
            </a:pPr>
            <a:r>
              <a:rPr lang="en-US" sz="2800" dirty="0" smtClean="0"/>
              <a:t> Planning in advance </a:t>
            </a:r>
          </a:p>
          <a:p>
            <a:r>
              <a:rPr lang="en-US" sz="2800" dirty="0" smtClean="0"/>
              <a:t>  </a:t>
            </a:r>
            <a:r>
              <a:rPr lang="en-US" sz="2400" i="1" dirty="0" smtClean="0"/>
              <a:t>– breaking a project into smaller tasks and allocating responsibilities early on – helps to focus team</a:t>
            </a:r>
          </a:p>
          <a:p>
            <a:endParaRPr lang="en-US" sz="2400" i="1" dirty="0" smtClean="0"/>
          </a:p>
          <a:p>
            <a:pPr>
              <a:buFont typeface="Arial"/>
              <a:buChar char="•"/>
            </a:pPr>
            <a:r>
              <a:rPr lang="en-US" sz="2800" dirty="0" smtClean="0"/>
              <a:t> Communication</a:t>
            </a:r>
          </a:p>
          <a:p>
            <a:r>
              <a:rPr lang="en-US" sz="2400" i="1" dirty="0" smtClean="0"/>
              <a:t> - must meet regularly to ensure work is carried out in time</a:t>
            </a:r>
          </a:p>
          <a:p>
            <a:endParaRPr lang="en-US" sz="2800" dirty="0" smtClean="0"/>
          </a:p>
          <a:p>
            <a:pPr>
              <a:buFont typeface="Arial"/>
              <a:buChar char="•"/>
            </a:pPr>
            <a:r>
              <a:rPr lang="en-US" sz="2800" dirty="0" smtClean="0"/>
              <a:t> Timing – allow for things to go wrong</a:t>
            </a:r>
          </a:p>
          <a:p>
            <a:r>
              <a:rPr lang="en-US" sz="2400" i="1" dirty="0" smtClean="0"/>
              <a:t>  - because they DO! (see next slide)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 smtClean="0"/>
              <a:t>Project Overview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7744" y="1916832"/>
            <a:ext cx="4762872" cy="4389120"/>
          </a:xfrm>
        </p:spPr>
        <p:txBody>
          <a:bodyPr/>
          <a:lstStyle/>
          <a:p>
            <a:endParaRPr lang="en-IE" b="1" i="1" dirty="0" smtClean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IE" b="1" i="1" dirty="0" smtClean="0"/>
              <a:t>The TEAM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IE" b="1" i="1" dirty="0" smtClean="0"/>
              <a:t>CanSat Construction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IE" b="1" i="1" dirty="0" smtClean="0"/>
              <a:t>Programming and Coding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IE" b="1" i="1" dirty="0" smtClean="0"/>
              <a:t>Testing </a:t>
            </a:r>
            <a:r>
              <a:rPr lang="en-IE" b="1" i="1" dirty="0"/>
              <a:t>and </a:t>
            </a:r>
            <a:r>
              <a:rPr lang="en-IE" b="1" i="1" dirty="0" smtClean="0"/>
              <a:t>Calibration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IE" b="1" i="1" dirty="0" smtClean="0"/>
              <a:t>Parachute Construction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IE" b="1" i="1" dirty="0" smtClean="0"/>
              <a:t>Community Outreach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IE" b="1" i="1" dirty="0" smtClean="0"/>
              <a:t>Data Analysis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410003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90600"/>
            <a:ext cx="70104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And .. the Importance of …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4800" y="1828800"/>
            <a:ext cx="8382000" cy="4401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endParaRPr lang="en-US" sz="2800" dirty="0" smtClean="0"/>
          </a:p>
          <a:p>
            <a:pPr>
              <a:buFont typeface="Arial"/>
              <a:buChar char="•"/>
            </a:pPr>
            <a:r>
              <a:rPr lang="en-US" sz="2800" dirty="0" smtClean="0"/>
              <a:t> Being prepared – for things going wrong at </a:t>
            </a:r>
            <a:r>
              <a:rPr lang="en-US" sz="2800" smtClean="0"/>
              <a:t>last minute:</a:t>
            </a:r>
          </a:p>
          <a:p>
            <a:pPr>
              <a:buFont typeface="Arial"/>
              <a:buChar char="•"/>
            </a:pPr>
            <a:endParaRPr lang="en-US" sz="2800" smtClean="0"/>
          </a:p>
          <a:p>
            <a:pPr lvl="1">
              <a:buFontTx/>
              <a:buChar char="-"/>
            </a:pPr>
            <a:r>
              <a:rPr lang="en-US" sz="2400" i="1" dirty="0" smtClean="0"/>
              <a:t> Parachute in tree (had spare prototype)</a:t>
            </a:r>
          </a:p>
          <a:p>
            <a:pPr lvl="1"/>
            <a:endParaRPr lang="en-US" sz="2400" i="1" dirty="0" smtClean="0"/>
          </a:p>
          <a:p>
            <a:pPr lvl="1">
              <a:buFontTx/>
              <a:buChar char="-"/>
            </a:pPr>
            <a:r>
              <a:rPr lang="en-US" sz="2400" i="1" dirty="0" smtClean="0"/>
              <a:t> </a:t>
            </a:r>
            <a:r>
              <a:rPr lang="en-US" sz="2400" i="1" dirty="0" err="1" smtClean="0"/>
              <a:t>Butlertech</a:t>
            </a:r>
            <a:r>
              <a:rPr lang="en-US" sz="2400" i="1" dirty="0" smtClean="0"/>
              <a:t> – we needed equipment to </a:t>
            </a:r>
            <a:r>
              <a:rPr lang="en-US" sz="2400" i="1" dirty="0" err="1" smtClean="0"/>
              <a:t>resolder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thermistor</a:t>
            </a:r>
            <a:r>
              <a:rPr lang="en-US" sz="2400" i="1" dirty="0" smtClean="0"/>
              <a:t> on spot</a:t>
            </a:r>
          </a:p>
          <a:p>
            <a:pPr lvl="1">
              <a:buFontTx/>
              <a:buChar char="-"/>
            </a:pPr>
            <a:endParaRPr lang="en-US" sz="2400" i="1" dirty="0" smtClean="0"/>
          </a:p>
          <a:p>
            <a:pPr lvl="1">
              <a:buFontTx/>
              <a:buChar char="-"/>
            </a:pPr>
            <a:r>
              <a:rPr lang="en-US" sz="2400" i="1" dirty="0" smtClean="0"/>
              <a:t> </a:t>
            </a:r>
            <a:r>
              <a:rPr lang="en-US" sz="2400" i="1" dirty="0" err="1" smtClean="0"/>
              <a:t>Quadcopter</a:t>
            </a:r>
            <a:r>
              <a:rPr lang="en-US" sz="2400" i="1" dirty="0" smtClean="0"/>
              <a:t> in field – needed equipment in field to fix on bracket when it fell off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133600"/>
            <a:ext cx="7632700" cy="36322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33600" y="1143000"/>
            <a:ext cx="46482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Confey team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 smtClean="0"/>
              <a:t>Cansat Construction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tx1"/>
              </a:buClr>
            </a:pPr>
            <a:r>
              <a:rPr lang="en-IE" i="1" dirty="0" smtClean="0"/>
              <a:t>Material selection/processes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IE" i="1" dirty="0"/>
              <a:t> </a:t>
            </a:r>
            <a:r>
              <a:rPr lang="en-IE" i="1" dirty="0" smtClean="0"/>
              <a:t>   - </a:t>
            </a:r>
            <a:r>
              <a:rPr lang="en-IE" sz="2000" i="1" dirty="0" smtClean="0"/>
              <a:t>CanSat casing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IE" sz="2000" i="1" dirty="0" smtClean="0"/>
              <a:t>     -  wire antenna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IE" sz="2000" i="1" dirty="0"/>
              <a:t> </a:t>
            </a:r>
            <a:r>
              <a:rPr lang="en-IE" sz="2000" i="1" dirty="0" smtClean="0"/>
              <a:t>   - Large LED’s 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IE" sz="2000" i="1" dirty="0"/>
              <a:t> </a:t>
            </a:r>
            <a:r>
              <a:rPr lang="en-IE" sz="2000" i="1" dirty="0" smtClean="0"/>
              <a:t>    - Soft soldering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IE" sz="2000" i="1" dirty="0" smtClean="0"/>
              <a:t>      - Plastic coating</a:t>
            </a:r>
          </a:p>
          <a:p>
            <a:pPr marL="0" indent="0">
              <a:buClr>
                <a:schemeClr val="tx1"/>
              </a:buClr>
              <a:buNone/>
            </a:pPr>
            <a:endParaRPr lang="en-IE" sz="2000" i="1" dirty="0" smtClean="0"/>
          </a:p>
          <a:p>
            <a:pPr>
              <a:buClr>
                <a:schemeClr val="tx1"/>
              </a:buClr>
            </a:pPr>
            <a:r>
              <a:rPr lang="en-IE" i="1" dirty="0" smtClean="0"/>
              <a:t>Primary &amp; Secondary Mission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IE" sz="2000" i="1" dirty="0"/>
              <a:t> </a:t>
            </a:r>
            <a:r>
              <a:rPr lang="en-IE" sz="2000" i="1" dirty="0" smtClean="0"/>
              <a:t>   - First time in Cansat – concentrated on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IE" sz="2000" i="1" dirty="0" smtClean="0"/>
              <a:t>      getting Primary mission completed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IE" sz="2000" i="1" dirty="0" smtClean="0"/>
              <a:t>    - Pressure sensor and thermistor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IE" sz="2000" i="1" dirty="0"/>
              <a:t> </a:t>
            </a:r>
            <a:r>
              <a:rPr lang="en-IE" sz="2000" i="1" dirty="0" smtClean="0"/>
              <a:t>   - program to calculate Altitude and velocity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2209800"/>
            <a:ext cx="3517798" cy="34290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rot="16200000" flipV="1">
            <a:off x="6705600" y="4800600"/>
            <a:ext cx="19050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848600" y="58674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On/off switch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667000" y="4038600"/>
            <a:ext cx="3048000" cy="304800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438400" y="2819400"/>
            <a:ext cx="3657600" cy="152400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362200" y="3352800"/>
            <a:ext cx="5715000" cy="228600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48143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533400"/>
            <a:ext cx="7239000" cy="714400"/>
          </a:xfrm>
        </p:spPr>
        <p:txBody>
          <a:bodyPr>
            <a:normAutofit fontScale="90000"/>
          </a:bodyPr>
          <a:lstStyle/>
          <a:p>
            <a:pPr algn="ctr"/>
            <a:r>
              <a:rPr lang="en-IE" dirty="0" smtClean="0"/>
              <a:t>Testing and Calibration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7643192" cy="4479776"/>
          </a:xfrm>
        </p:spPr>
        <p:txBody>
          <a:bodyPr/>
          <a:lstStyle/>
          <a:p>
            <a:pPr>
              <a:buClrTx/>
            </a:pPr>
            <a:r>
              <a:rPr lang="en-IE" i="1" dirty="0" smtClean="0"/>
              <a:t>Butler Transtest Calibrations</a:t>
            </a:r>
          </a:p>
          <a:p>
            <a:pPr marL="0" indent="0">
              <a:buClrTx/>
              <a:buNone/>
            </a:pPr>
            <a:r>
              <a:rPr lang="en-IE" i="1" dirty="0" smtClean="0"/>
              <a:t>    -</a:t>
            </a:r>
            <a:r>
              <a:rPr lang="en-IE" sz="2000" i="1" dirty="0" smtClean="0"/>
              <a:t>Thermistor (industrial temperature regulator)</a:t>
            </a:r>
          </a:p>
          <a:p>
            <a:pPr marL="0" indent="0">
              <a:buClrTx/>
              <a:buNone/>
            </a:pPr>
            <a:r>
              <a:rPr lang="en-IE" sz="2000" i="1" dirty="0"/>
              <a:t> </a:t>
            </a:r>
            <a:r>
              <a:rPr lang="en-IE" sz="2000" i="1" dirty="0" smtClean="0"/>
              <a:t>    -Pressure Sensor (sealed lunch box and pressure</a:t>
            </a:r>
          </a:p>
          <a:p>
            <a:pPr marL="0" indent="0">
              <a:buClrTx/>
              <a:buNone/>
            </a:pPr>
            <a:r>
              <a:rPr lang="en-IE" sz="2000" i="1" dirty="0" smtClean="0"/>
              <a:t>       pump)</a:t>
            </a:r>
          </a:p>
          <a:p>
            <a:pPr>
              <a:buClrTx/>
            </a:pPr>
            <a:endParaRPr lang="en-IE" sz="2400" i="1" dirty="0" smtClean="0"/>
          </a:p>
          <a:p>
            <a:pPr>
              <a:buClrTx/>
            </a:pPr>
            <a:r>
              <a:rPr lang="en-IE" sz="2400" i="1" dirty="0" smtClean="0"/>
              <a:t>Self-Calibrations               </a:t>
            </a:r>
          </a:p>
          <a:p>
            <a:pPr marL="0" indent="0">
              <a:buClrTx/>
              <a:buNone/>
            </a:pPr>
            <a:r>
              <a:rPr lang="en-IE" sz="2400" i="1" dirty="0"/>
              <a:t> </a:t>
            </a:r>
            <a:r>
              <a:rPr lang="en-IE" sz="2400" i="1" dirty="0" smtClean="0"/>
              <a:t>  - </a:t>
            </a:r>
            <a:r>
              <a:rPr lang="en-IE" sz="2000" i="1" dirty="0" smtClean="0"/>
              <a:t>Changed thermistor</a:t>
            </a:r>
          </a:p>
          <a:p>
            <a:pPr marL="0" indent="0">
              <a:buClrTx/>
              <a:buNone/>
            </a:pPr>
            <a:r>
              <a:rPr lang="en-IE" sz="2400" i="1" dirty="0" smtClean="0"/>
              <a:t>   - </a:t>
            </a:r>
            <a:r>
              <a:rPr lang="en-IE" sz="2000" i="1" dirty="0" smtClean="0"/>
              <a:t>Hairdryer &amp; shoebox</a:t>
            </a:r>
          </a:p>
          <a:p>
            <a:pPr marL="0" indent="0">
              <a:buClrTx/>
              <a:buNone/>
            </a:pPr>
            <a:r>
              <a:rPr lang="en-IE" sz="2000" i="1" dirty="0"/>
              <a:t> </a:t>
            </a:r>
            <a:r>
              <a:rPr lang="en-IE" sz="2000" i="1" dirty="0" smtClean="0"/>
              <a:t>   -Freezer</a:t>
            </a:r>
            <a:endParaRPr lang="en-IE" sz="20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962400"/>
            <a:ext cx="2262336" cy="2440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1524000"/>
            <a:ext cx="2437801" cy="3657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457200"/>
            <a:ext cx="2133600" cy="12192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23657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Thermistor</a:t>
            </a:r>
            <a:r>
              <a:rPr lang="en-US" dirty="0" smtClean="0"/>
              <a:t> Calibration Data</a:t>
            </a:r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1219200" y="2133600"/>
          <a:ext cx="5676900" cy="3695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Arrow Connector 6"/>
          <p:cNvCxnSpPr/>
          <p:nvPr/>
        </p:nvCxnSpPr>
        <p:spPr>
          <a:xfrm rot="10800000">
            <a:off x="5943600" y="5105400"/>
            <a:ext cx="1371600" cy="9144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172200" y="59436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Formula used in </a:t>
            </a:r>
            <a:r>
              <a:rPr lang="en-US" dirty="0" err="1" smtClean="0"/>
              <a:t>Arduino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program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60960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* Different </a:t>
            </a:r>
            <a:r>
              <a:rPr lang="en-US" b="1" dirty="0" err="1" smtClean="0"/>
              <a:t>thermistor</a:t>
            </a:r>
            <a:r>
              <a:rPr lang="en-US" b="1" dirty="0" smtClean="0"/>
              <a:t> to kit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Parachute – Terminal velocity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828800"/>
            <a:ext cx="5257800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>
              <a:ea typeface="ＭＳ ゴシック"/>
              <a:cs typeface="ＭＳ ゴシック"/>
            </a:endParaRPr>
          </a:p>
          <a:p>
            <a:pPr>
              <a:buFont typeface="Arial"/>
              <a:buChar char="•"/>
            </a:pPr>
            <a:r>
              <a:rPr lang="en-US" sz="2800" dirty="0" smtClean="0">
                <a:ea typeface="ＭＳ ゴシック"/>
                <a:cs typeface="ＭＳ ゴシック"/>
              </a:rPr>
              <a:t> What affects Terminal velocity:</a:t>
            </a:r>
          </a:p>
          <a:p>
            <a:pPr>
              <a:buFont typeface="Arial"/>
              <a:buChar char="•"/>
            </a:pPr>
            <a:endParaRPr lang="en-US" sz="2800" dirty="0" smtClean="0">
              <a:ea typeface="ＭＳ ゴシック"/>
              <a:cs typeface="ＭＳ ゴシック"/>
            </a:endParaRPr>
          </a:p>
          <a:p>
            <a:pPr>
              <a:buFontTx/>
              <a:buChar char="-"/>
            </a:pPr>
            <a:r>
              <a:rPr lang="en-US" sz="2800" dirty="0" smtClean="0">
                <a:ea typeface="ＭＳ ゴシック"/>
                <a:cs typeface="ＭＳ ゴシック"/>
              </a:rPr>
              <a:t>Area of material</a:t>
            </a:r>
          </a:p>
          <a:p>
            <a:pPr>
              <a:buFontTx/>
              <a:buChar char="-"/>
            </a:pPr>
            <a:r>
              <a:rPr lang="en-US" sz="2800" dirty="0" smtClean="0">
                <a:ea typeface="ＭＳ ゴシック"/>
                <a:cs typeface="ＭＳ ゴシック"/>
              </a:rPr>
              <a:t>Drag Coefficient</a:t>
            </a:r>
          </a:p>
          <a:p>
            <a:pPr lvl="1">
              <a:buFontTx/>
              <a:buChar char="-"/>
            </a:pPr>
            <a:r>
              <a:rPr lang="en-US" sz="2800" dirty="0" smtClean="0">
                <a:ea typeface="ＭＳ ゴシック"/>
                <a:cs typeface="ＭＳ ゴシック"/>
              </a:rPr>
              <a:t> Shape of parachute</a:t>
            </a:r>
          </a:p>
          <a:p>
            <a:pPr lvl="1">
              <a:buFontTx/>
              <a:buChar char="-"/>
            </a:pPr>
            <a:r>
              <a:rPr lang="en-US" sz="2800" dirty="0" smtClean="0">
                <a:ea typeface="ＭＳ ゴシック"/>
                <a:cs typeface="ＭＳ ゴシック"/>
              </a:rPr>
              <a:t> Cross, Hemispherical</a:t>
            </a:r>
          </a:p>
          <a:p>
            <a:pPr lvl="1">
              <a:buFontTx/>
              <a:buChar char="-"/>
            </a:pPr>
            <a:r>
              <a:rPr lang="en-US" sz="2800" dirty="0" smtClean="0">
                <a:ea typeface="ＭＳ ゴシック"/>
                <a:cs typeface="ＭＳ ゴシック"/>
              </a:rPr>
              <a:t> Polygon, </a:t>
            </a:r>
            <a:r>
              <a:rPr lang="en-US" sz="2800" dirty="0" err="1" smtClean="0">
                <a:ea typeface="ＭＳ ゴシック"/>
                <a:cs typeface="ＭＳ ゴシック"/>
              </a:rPr>
              <a:t>Parapent</a:t>
            </a:r>
            <a:endParaRPr lang="en-US" sz="2800" dirty="0" smtClean="0">
              <a:ea typeface="ＭＳ ゴシック"/>
              <a:cs typeface="ＭＳ ゴシック"/>
            </a:endParaRPr>
          </a:p>
          <a:p>
            <a:pPr>
              <a:buFontTx/>
              <a:buChar char="-"/>
            </a:pPr>
            <a:r>
              <a:rPr lang="en-US" sz="2800" dirty="0" smtClean="0">
                <a:ea typeface="ＭＳ ゴシック"/>
                <a:cs typeface="ＭＳ ゴシック"/>
              </a:rPr>
              <a:t>Weight (mg) of can</a:t>
            </a:r>
          </a:p>
          <a:p>
            <a:r>
              <a:rPr lang="en-US" sz="2800" dirty="0" smtClean="0">
                <a:ea typeface="ＭＳ ゴシック"/>
                <a:cs typeface="ＭＳ ゴシック"/>
              </a:rPr>
              <a:t>-Density of Air</a:t>
            </a:r>
          </a:p>
          <a:p>
            <a:r>
              <a:rPr lang="en-US" sz="2800" dirty="0" smtClean="0">
                <a:ea typeface="ＭＳ ゴシック"/>
                <a:cs typeface="ＭＳ ゴシック"/>
              </a:rPr>
              <a:t> 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2362200" y="1447800"/>
            <a:ext cx="40838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11 </a:t>
            </a:r>
            <a:r>
              <a:rPr lang="en-US" sz="2000" dirty="0" err="1" smtClean="0">
                <a:solidFill>
                  <a:srgbClr val="FF0000"/>
                </a:solidFill>
              </a:rPr>
              <a:t>m/s</a:t>
            </a:r>
            <a:r>
              <a:rPr lang="en-US" sz="2000" dirty="0" smtClean="0">
                <a:solidFill>
                  <a:srgbClr val="FF0000"/>
                </a:solidFill>
              </a:rPr>
              <a:t>   ≥Terminal velocity   ≥</a:t>
            </a:r>
            <a:r>
              <a:rPr lang="en-US" sz="2000" dirty="0" smtClean="0">
                <a:solidFill>
                  <a:srgbClr val="FF0000"/>
                </a:solidFill>
                <a:ea typeface="ＭＳ ゴシック"/>
                <a:cs typeface="ＭＳ ゴシック"/>
              </a:rPr>
              <a:t> 8m/s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3352800"/>
            <a:ext cx="4184650" cy="32170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0" y="14478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</a:rPr>
              <a:t>Cansat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 breaks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00800" y="14478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</a:rPr>
              <a:t>Cansat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 drifts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371600"/>
            <a:ext cx="60198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Parachute – </a:t>
            </a:r>
            <a:r>
              <a:rPr lang="en-US" dirty="0" err="1" smtClean="0"/>
              <a:t>Stabiliity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3556" dirty="0" smtClean="0">
                <a:ea typeface="ＭＳ ゴシック"/>
                <a:cs typeface="ＭＳ ゴシック"/>
              </a:rPr>
              <a:t>(need can to stay upright)</a:t>
            </a:r>
            <a:endParaRPr lang="en-US" sz="3556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2057400"/>
            <a:ext cx="6324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>
              <a:ea typeface="ＭＳ ゴシック"/>
              <a:cs typeface="ＭＳ ゴシック"/>
            </a:endParaRPr>
          </a:p>
          <a:p>
            <a:pPr>
              <a:buFont typeface="Arial"/>
              <a:buChar char="•"/>
            </a:pPr>
            <a:r>
              <a:rPr lang="en-US" sz="2800" dirty="0" smtClean="0">
                <a:ea typeface="ＭＳ ゴシック"/>
                <a:cs typeface="ＭＳ ゴシック"/>
              </a:rPr>
              <a:t> What affects Stability :</a:t>
            </a:r>
          </a:p>
          <a:p>
            <a:pPr>
              <a:buFont typeface="Arial"/>
              <a:buChar char="•"/>
            </a:pPr>
            <a:endParaRPr lang="en-US" sz="2800" dirty="0" smtClean="0">
              <a:ea typeface="ＭＳ ゴシック"/>
              <a:cs typeface="ＭＳ ゴシック"/>
            </a:endParaRPr>
          </a:p>
          <a:p>
            <a:pPr lvl="1">
              <a:buFontTx/>
              <a:buChar char="-"/>
            </a:pPr>
            <a:r>
              <a:rPr lang="en-US" sz="2800" dirty="0" smtClean="0">
                <a:ea typeface="ＭＳ ゴシック"/>
                <a:cs typeface="ＭＳ ゴシック"/>
              </a:rPr>
              <a:t>Strong </a:t>
            </a:r>
            <a:r>
              <a:rPr lang="en-US" sz="2800" dirty="0" err="1" smtClean="0">
                <a:ea typeface="ＭＳ ゴシック"/>
                <a:cs typeface="ＭＳ ゴシック"/>
              </a:rPr>
              <a:t>fibres</a:t>
            </a:r>
            <a:r>
              <a:rPr lang="en-US" sz="2800" dirty="0" smtClean="0">
                <a:ea typeface="ＭＳ ゴシック"/>
                <a:cs typeface="ＭＳ ゴシック"/>
              </a:rPr>
              <a:t> when ejecting (nylon)</a:t>
            </a:r>
          </a:p>
          <a:p>
            <a:r>
              <a:rPr lang="en-US" sz="2800" dirty="0" smtClean="0">
                <a:ea typeface="ＭＳ ゴシック"/>
                <a:cs typeface="ＭＳ ゴシック"/>
              </a:rPr>
              <a:t>     - Strong fabric (</a:t>
            </a:r>
            <a:r>
              <a:rPr lang="en-US" sz="2800" dirty="0" err="1" smtClean="0">
                <a:ea typeface="ＭＳ ゴシック"/>
                <a:cs typeface="ＭＳ ゴシック"/>
              </a:rPr>
              <a:t>ripstop</a:t>
            </a:r>
            <a:r>
              <a:rPr lang="en-US" sz="2800" dirty="0" smtClean="0">
                <a:ea typeface="ＭＳ ゴシック"/>
                <a:cs typeface="ＭＳ ゴシック"/>
              </a:rPr>
              <a:t>)	</a:t>
            </a:r>
          </a:p>
          <a:p>
            <a:r>
              <a:rPr lang="en-US" sz="2800" dirty="0" smtClean="0">
                <a:ea typeface="ＭＳ ゴシック"/>
                <a:cs typeface="ＭＳ ゴシック"/>
              </a:rPr>
              <a:t>     - </a:t>
            </a:r>
            <a:r>
              <a:rPr lang="en-US" sz="2800" dirty="0" err="1" smtClean="0">
                <a:ea typeface="ＭＳ ゴシック"/>
                <a:cs typeface="ＭＳ ゴシック"/>
              </a:rPr>
              <a:t>Hole(s</a:t>
            </a:r>
            <a:r>
              <a:rPr lang="en-US" sz="2800" dirty="0" smtClean="0">
                <a:ea typeface="ＭＳ ゴシック"/>
                <a:cs typeface="ＭＳ ゴシック"/>
              </a:rPr>
              <a:t>) ??</a:t>
            </a:r>
          </a:p>
          <a:p>
            <a:r>
              <a:rPr lang="en-US" sz="2800" dirty="0" smtClean="0">
                <a:ea typeface="ＭＳ ゴシック"/>
                <a:cs typeface="ＭＳ ゴシック"/>
              </a:rPr>
              <a:t>     - Mini central parachute</a:t>
            </a:r>
          </a:p>
          <a:p>
            <a:r>
              <a:rPr lang="en-US" sz="2800" dirty="0" smtClean="0">
                <a:ea typeface="ＭＳ ゴシック"/>
                <a:cs typeface="ＭＳ ゴシック"/>
              </a:rPr>
              <a:t>	</a:t>
            </a:r>
          </a:p>
          <a:p>
            <a:r>
              <a:rPr lang="en-US" sz="2800" dirty="0" smtClean="0">
                <a:ea typeface="ＭＳ ゴシック"/>
                <a:cs typeface="ＭＳ ゴシック"/>
              </a:rPr>
              <a:t> 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4244258"/>
            <a:ext cx="1841500" cy="26137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14400"/>
            <a:ext cx="56388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IE" dirty="0" smtClean="0"/>
              <a:t>Parachute testing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4191000" cy="3962400"/>
          </a:xfrm>
        </p:spPr>
        <p:txBody>
          <a:bodyPr>
            <a:normAutofit fontScale="92500" lnSpcReduction="20000"/>
          </a:bodyPr>
          <a:lstStyle/>
          <a:p>
            <a:pPr>
              <a:buClrTx/>
              <a:buNone/>
            </a:pPr>
            <a:endParaRPr lang="en-IE" dirty="0" smtClean="0">
              <a:latin typeface="Constantia"/>
              <a:cs typeface="Constantia"/>
            </a:endParaRPr>
          </a:p>
          <a:p>
            <a:pPr>
              <a:buClrTx/>
            </a:pPr>
            <a:r>
              <a:rPr lang="en-IE" sz="2800" dirty="0" smtClean="0">
                <a:latin typeface="Constantia"/>
                <a:cs typeface="Constantia"/>
              </a:rPr>
              <a:t>4 Prototypes</a:t>
            </a:r>
          </a:p>
          <a:p>
            <a:pPr lvl="1">
              <a:buClrTx/>
              <a:buNone/>
            </a:pPr>
            <a:r>
              <a:rPr lang="en-IE" dirty="0" smtClean="0">
                <a:latin typeface="Constantia"/>
                <a:cs typeface="Constantia"/>
              </a:rPr>
              <a:t>- Cross, Hemispherical, 2 Octagons</a:t>
            </a:r>
          </a:p>
          <a:p>
            <a:pPr>
              <a:buClrTx/>
            </a:pPr>
            <a:endParaRPr lang="en-IE" sz="2800" dirty="0" smtClean="0">
              <a:latin typeface="Constantia"/>
              <a:cs typeface="Constantia"/>
            </a:endParaRPr>
          </a:p>
          <a:p>
            <a:pPr>
              <a:buClrTx/>
            </a:pPr>
            <a:r>
              <a:rPr lang="en-IE" sz="2800" dirty="0" smtClean="0">
                <a:latin typeface="Constantia"/>
                <a:cs typeface="Constantia"/>
              </a:rPr>
              <a:t> Drone testing</a:t>
            </a:r>
          </a:p>
          <a:p>
            <a:pPr>
              <a:buClrTx/>
            </a:pPr>
            <a:endParaRPr lang="en-IE" sz="2800" dirty="0" smtClean="0">
              <a:latin typeface="Constantia"/>
              <a:cs typeface="Constantia"/>
            </a:endParaRPr>
          </a:p>
          <a:p>
            <a:pPr>
              <a:buClrTx/>
            </a:pPr>
            <a:r>
              <a:rPr lang="en-IE" sz="2800" dirty="0" smtClean="0">
                <a:latin typeface="Constantia"/>
                <a:cs typeface="Constantia"/>
              </a:rPr>
              <a:t> Lost our best one!</a:t>
            </a:r>
          </a:p>
          <a:p>
            <a:pPr>
              <a:buClrTx/>
            </a:pPr>
            <a:endParaRPr lang="en-IE" sz="2800" dirty="0" smtClean="0">
              <a:latin typeface="Constantia"/>
              <a:cs typeface="Constantia"/>
            </a:endParaRPr>
          </a:p>
          <a:p>
            <a:pPr>
              <a:buClrTx/>
            </a:pPr>
            <a:r>
              <a:rPr lang="en-IE" sz="2800" dirty="0" smtClean="0">
                <a:latin typeface="Constantia"/>
                <a:cs typeface="Constantia"/>
              </a:rPr>
              <a:t>Using our 2</a:t>
            </a:r>
            <a:r>
              <a:rPr lang="en-IE" sz="2800" baseline="30000" dirty="0" smtClean="0">
                <a:latin typeface="Constantia"/>
                <a:cs typeface="Constantia"/>
              </a:rPr>
              <a:t>nd</a:t>
            </a:r>
            <a:r>
              <a:rPr lang="en-IE" sz="2800" dirty="0" smtClean="0">
                <a:latin typeface="Constantia"/>
                <a:cs typeface="Constantia"/>
              </a:rPr>
              <a:t> best!</a:t>
            </a:r>
            <a:endParaRPr lang="en-IE" dirty="0" smtClean="0">
              <a:latin typeface="Constantia"/>
              <a:cs typeface="Constanti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838200"/>
            <a:ext cx="1481667" cy="13515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2743200"/>
            <a:ext cx="2093530" cy="3822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4114800"/>
            <a:ext cx="1562100" cy="19050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21547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308</TotalTime>
  <Words>721</Words>
  <Application>Microsoft Macintosh PowerPoint</Application>
  <PresentationFormat>On-screen Show (4:3)</PresentationFormat>
  <Paragraphs>150</Paragraphs>
  <Slides>20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Flow</vt:lpstr>
      <vt:lpstr>Slide 1</vt:lpstr>
      <vt:lpstr>Project Overview</vt:lpstr>
      <vt:lpstr>The Confey team</vt:lpstr>
      <vt:lpstr>Cansat Construction</vt:lpstr>
      <vt:lpstr>Testing and Calibration</vt:lpstr>
      <vt:lpstr>Thermistor Calibration Data</vt:lpstr>
      <vt:lpstr>The Parachute – Terminal velocity </vt:lpstr>
      <vt:lpstr>The Parachute – Stabiliity  (need can to stay upright)</vt:lpstr>
      <vt:lpstr>Parachute testing</vt:lpstr>
      <vt:lpstr>Outreach</vt:lpstr>
      <vt:lpstr>Programming and Coding</vt:lpstr>
      <vt:lpstr>Getting Data into Excel/Powerpoint</vt:lpstr>
      <vt:lpstr>Data Analysis:</vt:lpstr>
      <vt:lpstr>Slide 14</vt:lpstr>
      <vt:lpstr>Slide 15</vt:lpstr>
      <vt:lpstr>Slide 16</vt:lpstr>
      <vt:lpstr>Slide 17</vt:lpstr>
      <vt:lpstr>IMPROVEMENTS we would make:</vt:lpstr>
      <vt:lpstr>We have learnt the importance of:</vt:lpstr>
      <vt:lpstr>And .. the Importance of 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11Murphy</dc:creator>
  <cp:lastModifiedBy>Mary selkirk</cp:lastModifiedBy>
  <cp:revision>43</cp:revision>
  <dcterms:created xsi:type="dcterms:W3CDTF">2016-03-09T08:58:29Z</dcterms:created>
  <dcterms:modified xsi:type="dcterms:W3CDTF">2016-03-09T09:01:31Z</dcterms:modified>
</cp:coreProperties>
</file>