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0158413" cy="7621588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96" y="-320"/>
      </p:cViewPr>
      <p:guideLst>
        <p:guide orient="horz" pos="2400"/>
        <p:guide pos="31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95325"/>
            <a:ext cx="4845050" cy="3425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338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3881437" y="0"/>
            <a:ext cx="297338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338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1437" y="8686800"/>
            <a:ext cx="297338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4701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57" name="Shape 57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58" name="Shape 5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47" name="Shape 147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60" name="Shape 160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61" name="Shape 161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shield on the left is a touchscreen shield, the upper right is a light and temperature shield, and the lower right is a sound (music) shield.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75" name="Shape 175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76" name="Shape 176"/>
          <p:cNvSpPr txBox="1"/>
          <p:nvPr/>
        </p:nvSpPr>
        <p:spPr>
          <a:xfrm>
            <a:off x="914400" y="4343400"/>
            <a:ext cx="5029199" cy="9479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Communication shields - XBee, Ethernet, and </a:t>
            </a:r>
            <a:r>
              <a:rPr lang="en-US" sz="1600" b="0" i="0" u="none" strike="noStrike" cap="none" baseline="0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WiFi </a:t>
            </a: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(2.5 Ghz).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These run around $60-$80.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203" name="Shape 203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204" name="Shape 204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Shields aren't the only way to extend an Arduino board - you can hook sensors to it!  These are some of the hundreds (if not thousands) available.  Many of these are not made specifically for Arduino - some sensors, such as thermistors, you can get from Radio Shack and wire them in!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Sensors can run as low as $0.95 (for a thermistor or light sensor) to $150 (Geiger counter sensor)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213" name="Shape 213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214" name="Shape 21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228" name="Shape 228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229" name="Shape 229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Sketches are built in the Arduino Development Kit. The dev kit is free and open source. It is basically a simplified C++ processor.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sketch is then uploaded to the Arduino I/O board and will run.  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66" name="Shape 6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75" name="Shape 75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84" name="Shape 84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92" name="Shape 92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00" name="Shape 100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digital inputs and outputs can sample a digital high or low signal and can sample voltage. These can be used with resistance-based sensors, such as thermistors, force sensors, light sensors, etc.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Analog inputs can input or output a stream of data.  This is useful for things like GPS, data logging.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09" name="Shape 109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10" name="Shape 110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primary terms you need to know are what the I/O Board is, what a shield is, and what a sketch is.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I/O Board is the "brains" of the operation.  You program these from your computer.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 Shield is a device that plugs into an I/O Board.  These extend the capabilities of the I/O Board.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 Sketch is a program written for the board and shields.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23" name="Shape 123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24" name="Shape 124"/>
          <p:cNvSpPr txBox="1"/>
          <p:nvPr/>
        </p:nvSpPr>
        <p:spPr>
          <a:xfrm>
            <a:off x="914400" y="4343400"/>
            <a:ext cx="5029199" cy="37794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These are some of the various Arduino I/O boards.  Clockwise from the top left is an Uno (great starter board), a Lilypad (normally used for clothing applications), a Pro (very small), a Mega (very powerful), and an Ethernet Board.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These boards all have analog and digital input/output.  The Uno and Mega have the USB programming interface included - the other boards need an additional board to plug in (or solder in) to program.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There are more boards than just these!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The prices for these run as low as $20, as high as $60.  The Uno is $30, which is generally the best place to start.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 dirty="0"/>
              <a:t>*</a:t>
            </a:r>
          </a:p>
        </p:txBody>
      </p:sp>
      <p:sp>
        <p:nvSpPr>
          <p:cNvPr id="135" name="Shape 135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36" name="Shape 136"/>
          <p:cNvSpPr txBox="1"/>
          <p:nvPr/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Shields connect to the I/O board to extend it's functionality.  Hundreds of shields are available, and you can make your own.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Starting from the upper left going clockwise: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Bluetooth Shield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Color LCD Shield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GPS Shield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Power Driver Shield (connects to a computer power supply).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Shields can run as low as $15, as high as $200.</a:t>
            </a:r>
          </a:p>
          <a:p>
            <a:endParaRPr lang="en-US" sz="16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Bluetooth $40-$65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LCD: $40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GPS: $80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Power Driver: $20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656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08000" y="303212"/>
            <a:ext cx="9139236" cy="126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5487" y="1995486"/>
            <a:ext cx="8921750" cy="4416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8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24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20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15950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582987" y="6616700"/>
            <a:ext cx="3216275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392986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08000" y="-153986"/>
            <a:ext cx="9142411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5487" y="1995486"/>
            <a:ext cx="8924925" cy="509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8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24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20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15950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582987" y="6616700"/>
            <a:ext cx="3216275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392986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8631237" cy="1266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" b="0" i="0" u="none" strike="noStrike" cap="none" baseline="0">
                <a:solidFill>
                  <a:srgbClr val="3B62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62000" y="2200275"/>
            <a:ext cx="8631237" cy="456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80275" y="6942136"/>
            <a:ext cx="2114550" cy="50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8000" y="303212"/>
            <a:ext cx="9137650" cy="1266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25487" y="1995486"/>
            <a:ext cx="8920161" cy="441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8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2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20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15950" y="6616700"/>
            <a:ext cx="2362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582987" y="6616700"/>
            <a:ext cx="3214686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392986" y="6616700"/>
            <a:ext cx="2362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08000" y="303212"/>
            <a:ext cx="9139236" cy="126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3800" b="0" i="0" u="none" strike="noStrike" cap="none" baseline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5487" y="1995486"/>
            <a:ext cx="8921750" cy="4416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8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2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20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15950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82987" y="6616700"/>
            <a:ext cx="3216275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392986" y="6616700"/>
            <a:ext cx="2363786" cy="52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-57150" y="812800"/>
            <a:ext cx="10267950" cy="226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6400" b="0" i="0" u="none" strike="noStrike" cap="none" baseline="0" dirty="0">
                <a:solidFill>
                  <a:srgbClr val="DE6600"/>
                </a:solidFill>
                <a:latin typeface="Arial"/>
                <a:ea typeface="Arial"/>
                <a:cs typeface="Arial"/>
                <a:sym typeface="Arial"/>
              </a:rPr>
              <a:t>Introduction to Arduino Microcontrollers</a:t>
            </a:r>
          </a:p>
        </p:txBody>
      </p:sp>
      <p:sp>
        <p:nvSpPr>
          <p:cNvPr id="54" name="Shape 54"/>
          <p:cNvSpPr/>
          <p:nvPr/>
        </p:nvSpPr>
        <p:spPr>
          <a:xfrm>
            <a:off x="3295650" y="6299200"/>
            <a:ext cx="3611561" cy="390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pic>
        <p:nvPicPr>
          <p:cNvPr id="1026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98824"/>
            <a:ext cx="428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08000" y="-169861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Shields</a:t>
            </a:r>
          </a:p>
        </p:txBody>
      </p:sp>
      <p:sp>
        <p:nvSpPr>
          <p:cNvPr id="141" name="Shape 141"/>
          <p:cNvSpPr/>
          <p:nvPr/>
        </p:nvSpPr>
        <p:spPr>
          <a:xfrm>
            <a:off x="5080000" y="4149725"/>
            <a:ext cx="5079999" cy="380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x="592137" y="3998912"/>
            <a:ext cx="3894136" cy="36210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5080000" y="868362"/>
            <a:ext cx="5079999" cy="38099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84136" y="846137"/>
            <a:ext cx="4994275" cy="33210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06400" y="1625600"/>
            <a:ext cx="5080000" cy="39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x="5775325" y="788987"/>
            <a:ext cx="3944937" cy="27320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6096000" y="4479925"/>
            <a:ext cx="3943349" cy="29590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857250" y="5588000"/>
            <a:ext cx="3397250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Touchscreen Shield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750050" y="3860800"/>
            <a:ext cx="3397250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Wave Shield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140450" y="203200"/>
            <a:ext cx="3095625" cy="394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Datalogging Shield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Shields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743200" y="1320800"/>
            <a:ext cx="3048000" cy="30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203200" y="4267200"/>
            <a:ext cx="3048000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7" name="Shape 167"/>
          <p:cNvSpPr/>
          <p:nvPr/>
        </p:nvSpPr>
        <p:spPr>
          <a:xfrm>
            <a:off x="6604000" y="3962400"/>
            <a:ext cx="3048000" cy="3048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x="7251700" y="4305300"/>
            <a:ext cx="2000250" cy="1697037"/>
          </a:xfrm>
          <a:prstGeom prst="ellipse">
            <a:avLst/>
          </a:prstGeom>
          <a:noFill/>
          <a:ln w="572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69" name="Shape 169"/>
          <p:cNvSpPr txBox="1"/>
          <p:nvPr/>
        </p:nvSpPr>
        <p:spPr>
          <a:xfrm>
            <a:off x="552450" y="6908800"/>
            <a:ext cx="2593975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Ethernet Shield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295650" y="3962400"/>
            <a:ext cx="2593975" cy="394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XBee Shield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7258050" y="6807200"/>
            <a:ext cx="2593975" cy="394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WiFi </a:t>
            </a: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Shield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More Shields…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293687" y="1101725"/>
            <a:ext cx="1681162" cy="19272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1" name="Shape 191"/>
          <p:cNvSpPr/>
          <p:nvPr/>
        </p:nvSpPr>
        <p:spPr>
          <a:xfrm>
            <a:off x="4775200" y="101600"/>
            <a:ext cx="5321300" cy="41386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2" name="Shape 192"/>
          <p:cNvSpPr/>
          <p:nvPr/>
        </p:nvSpPr>
        <p:spPr>
          <a:xfrm>
            <a:off x="203200" y="4064000"/>
            <a:ext cx="4570412" cy="34258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93" name="Shape 193"/>
          <p:cNvSpPr/>
          <p:nvPr/>
        </p:nvSpPr>
        <p:spPr>
          <a:xfrm>
            <a:off x="2239961" y="1223962"/>
            <a:ext cx="2474911" cy="21081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x="5080000" y="3965575"/>
            <a:ext cx="4891086" cy="34718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95" name="Shape 195"/>
          <p:cNvSpPr txBox="1"/>
          <p:nvPr/>
        </p:nvSpPr>
        <p:spPr>
          <a:xfrm>
            <a:off x="44450" y="3048000"/>
            <a:ext cx="2090737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Gas Sensor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178050" y="3149600"/>
            <a:ext cx="2822574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Temp &amp; Humidity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4450" y="4470400"/>
            <a:ext cx="2822574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Flex Sensor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718050" y="406400"/>
            <a:ext cx="3117849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Fingerprint Scanner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7054850" y="6807200"/>
            <a:ext cx="2822574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Geiger Counter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Sensors                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1320800" y="2133600"/>
            <a:ext cx="7650161" cy="5029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9" name="Shape 209"/>
          <p:cNvSpPr txBox="1"/>
          <p:nvPr/>
        </p:nvSpPr>
        <p:spPr>
          <a:xfrm>
            <a:off x="363537" y="1208087"/>
            <a:ext cx="9326562" cy="7894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Photo/thermistor, </a:t>
            </a:r>
            <a:r>
              <a:rPr lang="en-US" sz="2700" b="0" i="0" u="none" strike="noStrike" cap="none" baseline="0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infrared, </a:t>
            </a: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force sensitive resistor, Hall effect, Piezo, tilt sensor..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53" y="1423986"/>
            <a:ext cx="5887138" cy="56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" name="Shape 219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Sketches</a:t>
            </a:r>
          </a:p>
        </p:txBody>
      </p:sp>
      <p:cxnSp>
        <p:nvCxnSpPr>
          <p:cNvPr id="225" name="Shape 225"/>
          <p:cNvCxnSpPr/>
          <p:nvPr/>
        </p:nvCxnSpPr>
        <p:spPr>
          <a:xfrm flipH="1">
            <a:off x="3150016" y="3378746"/>
            <a:ext cx="1659243" cy="0"/>
          </a:xfrm>
          <a:prstGeom prst="straightConnector1">
            <a:avLst/>
          </a:prstGeom>
          <a:noFill/>
          <a:ln w="38150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24" name="Shape 224"/>
          <p:cNvCxnSpPr/>
          <p:nvPr/>
        </p:nvCxnSpPr>
        <p:spPr>
          <a:xfrm flipH="1">
            <a:off x="2990974" y="3996930"/>
            <a:ext cx="2880321" cy="1"/>
          </a:xfrm>
          <a:prstGeom prst="straightConnector1">
            <a:avLst/>
          </a:prstGeom>
          <a:noFill/>
          <a:ln w="38150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23" name="Shape 223"/>
          <p:cNvCxnSpPr/>
          <p:nvPr/>
        </p:nvCxnSpPr>
        <p:spPr>
          <a:xfrm flipH="1" flipV="1">
            <a:off x="3298325" y="5683002"/>
            <a:ext cx="2024237" cy="135196"/>
          </a:xfrm>
          <a:prstGeom prst="straightConnector1">
            <a:avLst/>
          </a:prstGeom>
          <a:noFill/>
          <a:ln w="38150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22" name="Shape 222"/>
          <p:cNvSpPr txBox="1"/>
          <p:nvPr/>
        </p:nvSpPr>
        <p:spPr>
          <a:xfrm>
            <a:off x="5326710" y="4178974"/>
            <a:ext cx="3795687" cy="175650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void setup</a:t>
            </a:r>
            <a:r>
              <a:rPr lang="en-US" sz="36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36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void loop()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140916" y="3486418"/>
            <a:ext cx="3236391" cy="64293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123990" y="2802732"/>
            <a:ext cx="2437507" cy="64293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</a:p>
        </p:txBody>
      </p:sp>
      <p:cxnSp>
        <p:nvCxnSpPr>
          <p:cNvPr id="11" name="Shape 223"/>
          <p:cNvCxnSpPr/>
          <p:nvPr/>
        </p:nvCxnSpPr>
        <p:spPr>
          <a:xfrm flipH="1" flipV="1">
            <a:off x="3176397" y="4594062"/>
            <a:ext cx="2024237" cy="135196"/>
          </a:xfrm>
          <a:prstGeom prst="straightConnector1">
            <a:avLst/>
          </a:prstGeom>
          <a:noFill/>
          <a:ln w="38150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A switch has 2 positions; ON or OFF</a:t>
            </a:r>
          </a:p>
          <a:p>
            <a:r>
              <a:rPr lang="en-IE" dirty="0"/>
              <a:t>In binary, we call these  ;   1  or  0</a:t>
            </a:r>
          </a:p>
          <a:p>
            <a:endParaRPr lang="en-IE" dirty="0"/>
          </a:p>
          <a:p>
            <a:r>
              <a:rPr lang="en-IE" dirty="0"/>
              <a:t>There are 2 states so</a:t>
            </a:r>
          </a:p>
          <a:p>
            <a:pPr lvl="1"/>
            <a:r>
              <a:rPr lang="en-IE" dirty="0"/>
              <a:t>	Instead of counting in 10’s (decimal) we count in 2’s. 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Binary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5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Binary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Decimal: 5632 =</a:t>
            </a:r>
          </a:p>
          <a:p>
            <a:pPr lvl="4"/>
            <a:r>
              <a:rPr lang="en-IE" sz="2800" dirty="0"/>
              <a:t>5x1000 + 6x100 +  3x10 + 2x1</a:t>
            </a:r>
          </a:p>
          <a:p>
            <a:pPr lvl="4"/>
            <a:r>
              <a:rPr lang="en-IE" sz="2800" dirty="0"/>
              <a:t>5x10</a:t>
            </a:r>
            <a:r>
              <a:rPr lang="en-IE" sz="2800" baseline="30000" dirty="0"/>
              <a:t>3</a:t>
            </a:r>
            <a:r>
              <a:rPr lang="en-IE" sz="2800" dirty="0"/>
              <a:t>   +</a:t>
            </a:r>
            <a:r>
              <a:rPr lang="en-IE" sz="2800" baseline="30000" dirty="0"/>
              <a:t> </a:t>
            </a:r>
            <a:r>
              <a:rPr lang="en-IE" sz="2800" dirty="0"/>
              <a:t>6x10</a:t>
            </a:r>
            <a:r>
              <a:rPr lang="en-IE" sz="2800" baseline="30000" dirty="0"/>
              <a:t>2   </a:t>
            </a:r>
            <a:r>
              <a:rPr lang="en-IE" sz="2800" dirty="0"/>
              <a:t>+ 3x10</a:t>
            </a:r>
            <a:r>
              <a:rPr lang="en-IE" sz="2800" baseline="30000" dirty="0"/>
              <a:t>1 </a:t>
            </a:r>
            <a:r>
              <a:rPr lang="en-IE" sz="2800" dirty="0"/>
              <a:t>+</a:t>
            </a:r>
            <a:r>
              <a:rPr lang="en-IE" sz="2800" baseline="30000" dirty="0"/>
              <a:t> </a:t>
            </a:r>
            <a:r>
              <a:rPr lang="en-IE" sz="2800" dirty="0"/>
              <a:t>2x10</a:t>
            </a:r>
            <a:r>
              <a:rPr lang="en-IE" sz="2800" baseline="30000" dirty="0"/>
              <a:t>0</a:t>
            </a:r>
          </a:p>
          <a:p>
            <a:r>
              <a:rPr lang="en-IE" sz="4000" baseline="30000" dirty="0"/>
              <a:t> </a:t>
            </a:r>
            <a:r>
              <a:rPr lang="en-IE" dirty="0"/>
              <a:t>Binary: 101110 =</a:t>
            </a:r>
          </a:p>
          <a:p>
            <a:r>
              <a:rPr lang="en-IE" sz="2800" dirty="0"/>
              <a:t>     1x2</a:t>
            </a:r>
            <a:r>
              <a:rPr lang="en-IE" sz="2800" baseline="30000" dirty="0"/>
              <a:t>5 </a:t>
            </a:r>
            <a:r>
              <a:rPr lang="en-IE" sz="2800" dirty="0"/>
              <a:t>+ 0x2</a:t>
            </a:r>
            <a:r>
              <a:rPr lang="en-IE" sz="2800" baseline="30000" dirty="0"/>
              <a:t>4 </a:t>
            </a:r>
            <a:r>
              <a:rPr lang="en-IE" sz="2800" dirty="0"/>
              <a:t>+ 1x2</a:t>
            </a:r>
            <a:r>
              <a:rPr lang="en-IE" sz="2800" baseline="30000" dirty="0"/>
              <a:t>3 </a:t>
            </a:r>
            <a:r>
              <a:rPr lang="en-IE" sz="2800" dirty="0"/>
              <a:t>+ 1x2</a:t>
            </a:r>
            <a:r>
              <a:rPr lang="en-IE" sz="2800" baseline="30000" dirty="0"/>
              <a:t>2 </a:t>
            </a:r>
            <a:r>
              <a:rPr lang="en-IE" sz="2800" dirty="0"/>
              <a:t>+ 1x2</a:t>
            </a:r>
            <a:r>
              <a:rPr lang="en-IE" sz="2800" baseline="30000" dirty="0"/>
              <a:t>1 </a:t>
            </a:r>
            <a:r>
              <a:rPr lang="en-IE" sz="2800" dirty="0"/>
              <a:t>+ 0x2</a:t>
            </a:r>
            <a:r>
              <a:rPr lang="en-IE" sz="2800" baseline="30000" dirty="0"/>
              <a:t>0</a:t>
            </a:r>
          </a:p>
          <a:p>
            <a:r>
              <a:rPr lang="en-IE" sz="2800" dirty="0"/>
              <a:t> </a:t>
            </a:r>
            <a:r>
              <a:rPr lang="en-IE" sz="2800" dirty="0" smtClean="0"/>
              <a:t>     </a:t>
            </a:r>
            <a:r>
              <a:rPr lang="en-IE" sz="2800" dirty="0"/>
              <a:t>32 </a:t>
            </a:r>
            <a:r>
              <a:rPr lang="en-IE" sz="2800" dirty="0" smtClean="0"/>
              <a:t>     + 0      + </a:t>
            </a:r>
            <a:r>
              <a:rPr lang="en-IE" sz="2800" dirty="0"/>
              <a:t>8     + 4      +  2    + 0</a:t>
            </a:r>
            <a:endParaRPr lang="en-IE" sz="2800" baseline="30000" dirty="0"/>
          </a:p>
          <a:p>
            <a:pPr lvl="4"/>
            <a:r>
              <a:rPr lang="en-IE" sz="2800" baseline="30000" dirty="0"/>
              <a:t>	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6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Breadboard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6719" y="2802682"/>
            <a:ext cx="8865230" cy="3024336"/>
          </a:xfrm>
          <a:prstGeom prst="rect">
            <a:avLst/>
          </a:prstGeom>
        </p:spPr>
      </p:pic>
      <p:pic>
        <p:nvPicPr>
          <p:cNvPr id="5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2695" y="2884977"/>
            <a:ext cx="390900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1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6719" y="2802682"/>
            <a:ext cx="886523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08000" y="-153986"/>
            <a:ext cx="9142411" cy="2187574"/>
          </a:xfrm>
          <a:prstGeom prst="rect">
            <a:avLst/>
          </a:prstGeom>
          <a:noFill/>
          <a:ln>
            <a:noFill/>
          </a:ln>
        </p:spPr>
        <p:txBody>
          <a:bodyPr lIns="0" tIns="33475" rIns="0" bIns="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What is a Microcontroller ?</a:t>
            </a:r>
            <a:b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What is a Microprocessor 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25487" y="1995486"/>
            <a:ext cx="8924925" cy="4097888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spAutoFit/>
          </a:bodyPr>
          <a:lstStyle/>
          <a:p>
            <a:pPr marL="106362" marR="0" lvl="0" indent="312738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FF6633"/>
              </a:buClr>
              <a:buSzPct val="45833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 Microcontroller (8 bit) does one task very fast and very well, like a cell phone, microwave, </a:t>
            </a:r>
            <a:r>
              <a:rPr lang="en-US" sz="2000" dirty="0" smtClean="0"/>
              <a:t>house alarm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etc. It's does one program over and over again and never changes, programed stored in ROM and has all I/O support hardware onboard the chip. Can be 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very </a:t>
            </a: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low power 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i.e</a:t>
            </a: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Thermostat - Nano Watts!</a:t>
            </a:r>
          </a:p>
          <a:p>
            <a:pPr marL="106362" marR="0" lvl="0" indent="312738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FF6633"/>
              </a:buClr>
              <a:buSzPct val="45833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 microprocessor (32/64 Bit) on the other hand can run multiple programs and change programs, just like your PC. Does very large complex programs and very complex math and has external I/O support like video cards, audio, lan, etc. and storage on large disk. Is a power hog! 500Watts!</a:t>
            </a:r>
          </a:p>
          <a:p>
            <a:pPr marL="106362" marR="0" lvl="0" indent="312738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FF6633"/>
              </a:buClr>
              <a:buSzPct val="45833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The line is blurring between these two. For example ARM processors (32 Bit) for example 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used in a </a:t>
            </a: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smart 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phone. </a:t>
            </a:r>
            <a:r>
              <a:rPr lang="en-US" sz="20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These microcontrollers are so powerful they run multiple programs very similar to microprocessor but keep the low power characteristic of a </a:t>
            </a:r>
            <a:r>
              <a:rPr lang="en-US" sz="2000" b="0" i="0" u="none" strike="noStrike" cap="none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endParaRPr lang="en-US" sz="2000" b="0" i="0" u="none" strike="noStrike" cap="none" baseline="0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7219" y="1938586"/>
            <a:ext cx="89439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8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238" y="930474"/>
            <a:ext cx="3888432" cy="5904656"/>
          </a:xfrm>
        </p:spPr>
        <p:txBody>
          <a:bodyPr/>
          <a:lstStyle/>
          <a:p>
            <a:pPr algn="l"/>
            <a:r>
              <a:rPr lang="en-IE" dirty="0" smtClean="0"/>
              <a:t>Convert decimal (X) to binary.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X/8 or X/2</a:t>
            </a:r>
            <a:r>
              <a:rPr lang="en-IE" baseline="30000" dirty="0"/>
              <a:t>3</a:t>
            </a:r>
            <a:br>
              <a:rPr lang="en-IE" baseline="30000" dirty="0"/>
            </a:br>
            <a:r>
              <a:rPr lang="en-IE" baseline="30000" dirty="0" smtClean="0"/>
              <a:t/>
            </a:r>
            <a:br>
              <a:rPr lang="en-IE" baseline="30000" dirty="0" smtClean="0"/>
            </a:br>
            <a:r>
              <a:rPr lang="en-IE" baseline="30000" dirty="0" smtClean="0"/>
              <a:t>Ans </a:t>
            </a:r>
            <a:r>
              <a:rPr lang="en-IE" baseline="30000" dirty="0"/>
              <a:t>= 1 hence  D = HIGH</a:t>
            </a:r>
            <a:br>
              <a:rPr lang="en-IE" baseline="30000" dirty="0"/>
            </a:br>
            <a:r>
              <a:rPr lang="en-IE" baseline="30000" dirty="0"/>
              <a:t>Ans = 0 hence  D = LOW</a:t>
            </a:r>
            <a:br>
              <a:rPr lang="en-IE" baseline="30000" dirty="0"/>
            </a:br>
            <a:r>
              <a:rPr lang="en-IE" baseline="30000" dirty="0"/>
              <a:t/>
            </a:r>
            <a:br>
              <a:rPr lang="en-IE" baseline="30000" dirty="0"/>
            </a:br>
            <a:r>
              <a:rPr lang="en-IE" baseline="30000" dirty="0"/>
              <a:t>X%8 = decimal for 3 </a:t>
            </a:r>
            <a:r>
              <a:rPr lang="en-IE" baseline="30000" dirty="0" smtClean="0"/>
              <a:t>LSB's remaining</a:t>
            </a:r>
            <a:r>
              <a:rPr lang="en-IE" baseline="30000" dirty="0"/>
              <a:t/>
            </a:r>
            <a:br>
              <a:rPr lang="en-IE" baseline="30000" dirty="0"/>
            </a:br>
            <a:r>
              <a:rPr lang="en-IE" baseline="30000" dirty="0"/>
              <a:t/>
            </a:r>
            <a:br>
              <a:rPr lang="en-IE" baseline="30000" dirty="0"/>
            </a:br>
            <a:r>
              <a:rPr lang="en-IE" baseline="30000" dirty="0"/>
              <a:t>Repeat above</a:t>
            </a:r>
            <a:r>
              <a:rPr lang="en-IE" baseline="30000" dirty="0" smtClean="0"/>
              <a:t/>
            </a:r>
            <a:br>
              <a:rPr lang="en-IE" baseline="30000" dirty="0" smtClean="0"/>
            </a:br>
            <a:r>
              <a:rPr lang="en-IE" baseline="30000" dirty="0" smtClean="0"/>
              <a:t/>
            </a:r>
            <a:br>
              <a:rPr lang="en-IE" baseline="30000" dirty="0" smtClean="0"/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727" y="642442"/>
            <a:ext cx="6624735" cy="6408712"/>
          </a:xfrm>
        </p:spPr>
        <p:txBody>
          <a:bodyPr/>
          <a:lstStyle/>
          <a:p>
            <a:r>
              <a:rPr lang="en-IE" sz="2800" dirty="0" smtClean="0"/>
              <a:t>X		</a:t>
            </a:r>
            <a:r>
              <a:rPr lang="en-IE" sz="2400" dirty="0" smtClean="0"/>
              <a:t>D C B A</a:t>
            </a:r>
          </a:p>
          <a:p>
            <a:r>
              <a:rPr lang="en-IE" sz="2800" dirty="0" smtClean="0"/>
              <a:t>0		0 0 0 0</a:t>
            </a:r>
          </a:p>
          <a:p>
            <a:r>
              <a:rPr lang="en-IE" sz="2800" dirty="0" smtClean="0"/>
              <a:t>1		0 </a:t>
            </a:r>
            <a:r>
              <a:rPr lang="en-IE" sz="2800" dirty="0"/>
              <a:t>0 </a:t>
            </a:r>
            <a:r>
              <a:rPr lang="en-IE" sz="2800" dirty="0" smtClean="0"/>
              <a:t>0 1			</a:t>
            </a:r>
          </a:p>
          <a:p>
            <a:r>
              <a:rPr lang="en-IE" sz="2800" dirty="0" smtClean="0"/>
              <a:t>2		0 </a:t>
            </a:r>
            <a:r>
              <a:rPr lang="en-IE" sz="2800" dirty="0"/>
              <a:t>0 </a:t>
            </a:r>
            <a:r>
              <a:rPr lang="en-IE" sz="2800" dirty="0" smtClean="0"/>
              <a:t>1 </a:t>
            </a:r>
            <a:r>
              <a:rPr lang="en-IE" sz="2800" dirty="0"/>
              <a:t>0</a:t>
            </a:r>
            <a:endParaRPr lang="en-IE" sz="2800" dirty="0" smtClean="0"/>
          </a:p>
          <a:p>
            <a:r>
              <a:rPr lang="en-IE" sz="2800" dirty="0" smtClean="0"/>
              <a:t>3		0 </a:t>
            </a:r>
            <a:r>
              <a:rPr lang="en-IE" sz="2800" dirty="0"/>
              <a:t>0 </a:t>
            </a:r>
            <a:r>
              <a:rPr lang="en-IE" sz="2800" dirty="0" smtClean="0"/>
              <a:t>1 1 </a:t>
            </a:r>
          </a:p>
          <a:p>
            <a:r>
              <a:rPr lang="en-IE" sz="2800" dirty="0" smtClean="0"/>
              <a:t>4		0 1 </a:t>
            </a:r>
            <a:r>
              <a:rPr lang="en-IE" sz="2800" dirty="0"/>
              <a:t>0 0</a:t>
            </a:r>
            <a:endParaRPr lang="en-IE" sz="2800" dirty="0" smtClean="0"/>
          </a:p>
          <a:p>
            <a:r>
              <a:rPr lang="en-IE" sz="2800" dirty="0" smtClean="0"/>
              <a:t>5		0 1 </a:t>
            </a:r>
            <a:r>
              <a:rPr lang="en-IE" sz="2800" dirty="0"/>
              <a:t>0 </a:t>
            </a:r>
            <a:r>
              <a:rPr lang="en-IE" sz="2800" dirty="0" smtClean="0"/>
              <a:t>1</a:t>
            </a:r>
          </a:p>
          <a:p>
            <a:r>
              <a:rPr lang="en-IE" sz="2800" dirty="0" smtClean="0"/>
              <a:t>6		0 1 1 </a:t>
            </a:r>
            <a:r>
              <a:rPr lang="en-IE" sz="2800" dirty="0"/>
              <a:t>0</a:t>
            </a:r>
            <a:endParaRPr lang="en-IE" sz="2800" dirty="0" smtClean="0"/>
          </a:p>
          <a:p>
            <a:r>
              <a:rPr lang="en-IE" sz="2800" dirty="0" smtClean="0"/>
              <a:t>7		0 1 1 1</a:t>
            </a:r>
          </a:p>
          <a:p>
            <a:r>
              <a:rPr lang="en-IE" sz="2800" dirty="0" smtClean="0"/>
              <a:t>8		</a:t>
            </a:r>
            <a:r>
              <a:rPr lang="en-IE" sz="2800" dirty="0">
                <a:solidFill>
                  <a:srgbClr val="FF0000"/>
                </a:solidFill>
              </a:rPr>
              <a:t>1</a:t>
            </a:r>
            <a:r>
              <a:rPr lang="en-IE" sz="2800" dirty="0" smtClean="0"/>
              <a:t> </a:t>
            </a:r>
            <a:r>
              <a:rPr lang="en-IE" sz="2800" dirty="0"/>
              <a:t>0 0 0</a:t>
            </a:r>
            <a:endParaRPr lang="en-IE" sz="2800" dirty="0" smtClean="0"/>
          </a:p>
          <a:p>
            <a:r>
              <a:rPr lang="en-IE" sz="2800" dirty="0" smtClean="0"/>
              <a:t>9		</a:t>
            </a:r>
            <a:r>
              <a:rPr lang="en-IE" sz="2800" dirty="0">
                <a:solidFill>
                  <a:srgbClr val="FF0000"/>
                </a:solidFill>
              </a:rPr>
              <a:t>1</a:t>
            </a:r>
            <a:r>
              <a:rPr lang="en-IE" sz="2800" dirty="0" smtClean="0"/>
              <a:t> </a:t>
            </a:r>
            <a:r>
              <a:rPr lang="en-IE" sz="2800" dirty="0"/>
              <a:t>0 0 </a:t>
            </a:r>
            <a:r>
              <a:rPr lang="en-IE" sz="2800" dirty="0" smtClean="0"/>
              <a:t>1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What is Arduino?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38137" y="1778000"/>
            <a:ext cx="4813077" cy="60128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computing platform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source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“Hardware Abstracted” Wiring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Language-similar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‘C’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USB programmable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community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 platform Win/Mac/Linux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Inexpensive</a:t>
            </a:r>
          </a:p>
          <a:p>
            <a:pPr marL="0" marR="0" lvl="0" indent="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€20 Radionics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246" y="2442642"/>
            <a:ext cx="428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What is Arduino?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38137" y="1778000"/>
            <a:ext cx="4813077" cy="60398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ATmega328 – 8 BIT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 USB interface 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regulator (5V)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Specs </a:t>
            </a:r>
          </a:p>
          <a:p>
            <a:pPr marL="457200" marR="0" lvl="1" indent="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 @ 16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MHz,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MIPS</a:t>
            </a:r>
          </a:p>
          <a:p>
            <a:pPr marL="457200" marR="0" lvl="1" indent="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K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(.5K bootloader)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Ch.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Bit A/D</a:t>
            </a:r>
          </a:p>
          <a:p>
            <a:pPr marL="457200" lvl="1" indent="2794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Ch.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PWM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I2C, SPI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popularity”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in: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Standard board design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Wiring language</a:t>
            </a:r>
          </a:p>
          <a:p>
            <a:pPr marL="0" marR="0" lvl="0" indent="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Open Source</a:t>
            </a:r>
          </a:p>
          <a:p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5223221" y="2422611"/>
            <a:ext cx="4405411" cy="36850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5" name="Straight Arrow Connector 4"/>
          <p:cNvCxnSpPr/>
          <p:nvPr/>
        </p:nvCxnSpPr>
        <p:spPr>
          <a:xfrm>
            <a:off x="4575150" y="2010594"/>
            <a:ext cx="3744416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6958" y="2442642"/>
            <a:ext cx="3816424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62982" y="2946698"/>
            <a:ext cx="3024336" cy="1872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Arduino Board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766" y="1722562"/>
            <a:ext cx="76009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660400" y="1866900"/>
            <a:ext cx="9220200" cy="44127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Digital IO (LEDs, switches)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Analog IO (resistive sensor data)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Serial Connection (Sensors, GPS, </a:t>
            </a:r>
            <a:r>
              <a:rPr lang="en-US" sz="3700" b="0" i="0" u="none" strike="noStrike" cap="none" baseline="0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etc.)</a:t>
            </a:r>
            <a:endParaRPr lang="en-US" sz="37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7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Program from your computer</a:t>
            </a:r>
          </a:p>
          <a:p>
            <a:endParaRPr lang="en-US" sz="37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700" b="0" i="0" u="none" strike="noStrike" cap="none" baseline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Your limit is only your creativity!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What do these do?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Terminology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52450" y="1606550"/>
            <a:ext cx="9248775" cy="2676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2712" marR="0" lvl="1" indent="33178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99099"/>
              <a:buFont typeface="Arial"/>
              <a:buChar char="•"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I/O Board - main microcontroller</a:t>
            </a:r>
          </a:p>
          <a:p>
            <a:pPr marL="112712" marR="0" lvl="1" indent="33178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99099"/>
              <a:buFont typeface="Arial"/>
              <a:buChar char="•"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Shield - add-on boards</a:t>
            </a:r>
          </a:p>
          <a:p>
            <a:pPr marL="112712" marR="0" lvl="1" indent="33178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99099"/>
              <a:buFont typeface="Arial"/>
              <a:buChar char="•"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Sketch - the program</a:t>
            </a:r>
          </a:p>
          <a:p>
            <a:pPr marL="112712" marR="0" lvl="1" indent="33178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99099"/>
              <a:buFont typeface="Arial"/>
              <a:buChar char="•"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Sensor - components (thermistors, etc.)</a:t>
            </a:r>
          </a:p>
          <a:p>
            <a:pPr marL="112712" marR="0" lvl="1" indent="33178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99099"/>
              <a:buFont typeface="Arial"/>
              <a:buChar char="•"/>
            </a:pPr>
            <a:r>
              <a:rPr lang="en-US" sz="3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Modules - serial data (GPS module, etc.)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609600" y="1320800"/>
            <a:ext cx="3683000" cy="2755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x="508000" y="4267200"/>
            <a:ext cx="41910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7010400" y="711200"/>
            <a:ext cx="3048000" cy="3048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x="5791200" y="5384800"/>
            <a:ext cx="4178300" cy="21717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x="4876800" y="3556000"/>
            <a:ext cx="3048000" cy="17907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19" name="Shape 119"/>
          <p:cNvSpPr txBox="1"/>
          <p:nvPr/>
        </p:nvSpPr>
        <p:spPr>
          <a:xfrm>
            <a:off x="2584450" y="7112000"/>
            <a:ext cx="3208336" cy="390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14 current boards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Arduino I/O Boards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92112" y="1209675"/>
            <a:ext cx="3938587" cy="23034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x="6283325" y="3741737"/>
            <a:ext cx="3802062" cy="37941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x="5486400" y="304800"/>
            <a:ext cx="4398961" cy="35401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x="203200" y="3759200"/>
            <a:ext cx="4479925" cy="38227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32" name="Shape 132"/>
          <p:cNvSpPr txBox="1"/>
          <p:nvPr/>
        </p:nvSpPr>
        <p:spPr>
          <a:xfrm>
            <a:off x="203200" y="152400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rPr>
              <a:t>Shields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1247</Words>
  <Application>Microsoft Macintosh PowerPoint</Application>
  <PresentationFormat>Custom</PresentationFormat>
  <Paragraphs>147</Paragraphs>
  <Slides>21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/>
      <vt:lpstr/>
      <vt:lpstr/>
      <vt:lpstr>Slide 1</vt:lpstr>
      <vt:lpstr>What is a Microcontroller ? What is a Microprocessor ?</vt:lpstr>
      <vt:lpstr>What is Arduino?</vt:lpstr>
      <vt:lpstr>What is Arduino?</vt:lpstr>
      <vt:lpstr>Arduino Board Overview</vt:lpstr>
      <vt:lpstr>Slide 6</vt:lpstr>
      <vt:lpstr>Slide 7</vt:lpstr>
      <vt:lpstr>Slide 8</vt:lpstr>
      <vt:lpstr>Slide 9</vt:lpstr>
      <vt:lpstr>Shields</vt:lpstr>
      <vt:lpstr>Slide 11</vt:lpstr>
      <vt:lpstr>Slide 12</vt:lpstr>
      <vt:lpstr>Slide 13</vt:lpstr>
      <vt:lpstr>Slide 14</vt:lpstr>
      <vt:lpstr>Slide 15</vt:lpstr>
      <vt:lpstr>Binary</vt:lpstr>
      <vt:lpstr>Binary</vt:lpstr>
      <vt:lpstr>Breadboard</vt:lpstr>
      <vt:lpstr>Slide 19</vt:lpstr>
      <vt:lpstr>Slide 20</vt:lpstr>
      <vt:lpstr>Convert decimal (X) to binary.  X/8 or X/23  Ans = 1 hence  D = HIGH Ans = 0 hence  D = LOW  X%8 = decimal for 3 LSB's remaining  Repeat above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The Arduino Microprocessor</dc:subject>
  <dc:creator>P. Devereux</dc:creator>
  <cp:keywords>Confey College CanSat Project</cp:keywords>
  <cp:lastModifiedBy>Mary selkirk</cp:lastModifiedBy>
  <cp:revision>1</cp:revision>
  <dcterms:created xsi:type="dcterms:W3CDTF">2015-10-14T14:46:31Z</dcterms:created>
  <dcterms:modified xsi:type="dcterms:W3CDTF">2015-10-14T14:47:00Z</dcterms:modified>
  <cp:category>Engineering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TCD SH</vt:lpwstr>
  </property>
</Properties>
</file>