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s/slide14.xml" ContentType="application/vnd.openxmlformats-officedocument.presentationml.slide+xml"/>
  <Default Extension="xml" ContentType="application/xml"/>
  <Override PartName="/ppt/slides/slide45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.xml" ContentType="application/vnd.openxmlformats-officedocument.presentationml.notesSlide+xml"/>
  <Override PartName="/ppt/slideLayouts/slideLayout16.xml" ContentType="application/vnd.openxmlformats-officedocument.presentationml.slideLayout+xml"/>
  <Override PartName="/ppt/slides/slide28.xml" ContentType="application/vnd.openxmlformats-officedocument.presentationml.slide+xml"/>
  <Override PartName="/ppt/slides/slide54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docProps/core.xml" ContentType="application/vnd.openxmlformats-package.core-properties+xml"/>
  <Override PartName="/ppt/slides/slide44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15.xml" ContentType="application/vnd.openxmlformats-officedocument.presentationml.slideLayout+xml"/>
  <Override PartName="/ppt/slides/slide27.xml" ContentType="application/vnd.openxmlformats-officedocument.presentationml.slide+xml"/>
  <Override PartName="/ppt/slides/slide53.xml" ContentType="application/vnd.openxmlformats-officedocument.presentationml.slide+xml"/>
  <Override PartName="/ppt/slides/slide20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Layouts/slideLayout4.xml" ContentType="application/vnd.openxmlformats-officedocument.presentationml.slideLayout+xml"/>
  <Default Extension="png" ContentType="image/png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slides/slide43.xml" ContentType="application/vnd.openxmlformats-officedocument.presentationml.slide+xml"/>
  <Override PartName="/ppt/slides/slide26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52.xml" ContentType="application/vnd.openxmlformats-officedocument.presentationml.slide+xml"/>
  <Override PartName="/ppt/slides/slide35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slides/slide49.xml" ContentType="application/vnd.openxmlformats-officedocument.presentationml.slide+xml"/>
  <Default Extension="m4v" ContentType="video/unknown"/>
  <Override PartName="/ppt/slides/slide42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25.xml" ContentType="application/vnd.openxmlformats-officedocument.presentationml.slide+xml"/>
  <Override PartName="/ppt/slides/slide51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docProps/app.xml" ContentType="application/vnd.openxmlformats-officedocument.extended-properties+xml"/>
  <Override PartName="/ppt/slides/slide48.xml" ContentType="application/vnd.openxmlformats-officedocument.presentationml.slide+xml"/>
  <Override PartName="/ppt/slideLayouts/slideLayout19.xml" ContentType="application/vnd.openxmlformats-officedocument.presentationml.slideLayout+xml"/>
  <Override PartName="/ppt/slides/slide41.xml" ContentType="application/vnd.openxmlformats-officedocument.presentationml.slide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s/slide24.xml" ContentType="application/vnd.openxmlformats-officedocument.presentationml.slide+xml"/>
  <Override PartName="/ppt/slides/slide50.xml" ContentType="application/vnd.openxmlformats-officedocument.presentationml.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Override PartName="/ppt/viewProps.xml" ContentType="application/vnd.openxmlformats-officedocument.presentationml.viewProps+xml"/>
  <Default Extension="jpeg" ContentType="image/jpeg"/>
  <Override PartName="/ppt/slides/slide47.xml" ContentType="application/vnd.openxmlformats-officedocument.presentationml.slide+xml"/>
  <Override PartName="/ppt/notesSlides/notesSlide3.xml" ContentType="application/vnd.openxmlformats-officedocument.presentationml.notesSlide+xml"/>
  <Override PartName="/ppt/slideLayouts/slideLayout18.xml" ContentType="application/vnd.openxmlformats-officedocument.presentationml.slideLayout+xml"/>
  <Override PartName="/ppt/slides/slide40.xml" ContentType="application/vnd.openxmlformats-officedocument.presentationml.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s/slide39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32.xml" ContentType="application/vnd.openxmlformats-officedocument.presentationml.slide+xml"/>
  <Default Extension="mp4" ContentType="video/unknown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slides/slide46.xml" ContentType="application/vnd.openxmlformats-officedocument.presentationml.slide+xml"/>
  <Override PartName="/ppt/notesSlides/notesSlide2.xml" ContentType="application/vnd.openxmlformats-officedocument.presentationml.notesSlide+xml"/>
  <Override PartName="/ppt/slideLayouts/slideLayout17.xml" ContentType="application/vnd.openxmlformats-officedocument.presentationml.slideLayout+xml"/>
  <Override PartName="/ppt/slides/slide29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794" r:id="rId1"/>
  </p:sldMasterIdLst>
  <p:notesMasterIdLst>
    <p:notesMasterId r:id="rId56"/>
  </p:notesMasterIdLst>
  <p:handoutMasterIdLst>
    <p:handoutMasterId r:id="rId57"/>
  </p:handoutMasterIdLst>
  <p:sldIdLst>
    <p:sldId id="256" r:id="rId2"/>
    <p:sldId id="345" r:id="rId3"/>
    <p:sldId id="346" r:id="rId4"/>
    <p:sldId id="347" r:id="rId5"/>
    <p:sldId id="363" r:id="rId6"/>
    <p:sldId id="283" r:id="rId7"/>
    <p:sldId id="286" r:id="rId8"/>
    <p:sldId id="294" r:id="rId9"/>
    <p:sldId id="290" r:id="rId10"/>
    <p:sldId id="303" r:id="rId11"/>
    <p:sldId id="348" r:id="rId12"/>
    <p:sldId id="258" r:id="rId13"/>
    <p:sldId id="349" r:id="rId14"/>
    <p:sldId id="350" r:id="rId15"/>
    <p:sldId id="323" r:id="rId16"/>
    <p:sldId id="352" r:id="rId17"/>
    <p:sldId id="360" r:id="rId18"/>
    <p:sldId id="365" r:id="rId19"/>
    <p:sldId id="359" r:id="rId20"/>
    <p:sldId id="338" r:id="rId21"/>
    <p:sldId id="351" r:id="rId22"/>
    <p:sldId id="320" r:id="rId23"/>
    <p:sldId id="314" r:id="rId24"/>
    <p:sldId id="315" r:id="rId25"/>
    <p:sldId id="321" r:id="rId26"/>
    <p:sldId id="331" r:id="rId27"/>
    <p:sldId id="325" r:id="rId28"/>
    <p:sldId id="332" r:id="rId29"/>
    <p:sldId id="262" r:id="rId30"/>
    <p:sldId id="354" r:id="rId31"/>
    <p:sldId id="353" r:id="rId32"/>
    <p:sldId id="340" r:id="rId33"/>
    <p:sldId id="263" r:id="rId34"/>
    <p:sldId id="310" r:id="rId35"/>
    <p:sldId id="302" r:id="rId36"/>
    <p:sldId id="355" r:id="rId37"/>
    <p:sldId id="341" r:id="rId38"/>
    <p:sldId id="356" r:id="rId39"/>
    <p:sldId id="317" r:id="rId40"/>
    <p:sldId id="357" r:id="rId41"/>
    <p:sldId id="268" r:id="rId42"/>
    <p:sldId id="319" r:id="rId43"/>
    <p:sldId id="271" r:id="rId44"/>
    <p:sldId id="282" r:id="rId45"/>
    <p:sldId id="336" r:id="rId46"/>
    <p:sldId id="342" r:id="rId47"/>
    <p:sldId id="343" r:id="rId48"/>
    <p:sldId id="344" r:id="rId49"/>
    <p:sldId id="281" r:id="rId50"/>
    <p:sldId id="266" r:id="rId51"/>
    <p:sldId id="275" r:id="rId52"/>
    <p:sldId id="362" r:id="rId53"/>
    <p:sldId id="300" r:id="rId54"/>
    <p:sldId id="364" r:id="rId5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prnWhat="handouts9" frameSlides="1"/>
  <p:showPr showNarration="1">
    <p:present/>
    <p:sldRg st="52" end="54"/>
    <p:penClr>
      <a:schemeClr val="tx1"/>
    </p:penClr>
    <p:extLst>
      <p:ext uri="{EC167BDD-8182-4AB7-AECC-EB403E3ABB37}">
        <p14:laserClr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>
          <a:srgbClr val="FF0000"/>
        </p14:laserClr>
      </p:ext>
      <p:ext uri="{2FDB2607-1784-4EEB-B798-7EB5836EED8A}">
        <p14:showMediaCtrls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"/>
      </p:ext>
    </p:extLst>
  </p:showPr>
  <p:clrMru>
    <a:srgbClr val="1F4B90"/>
    <a:srgbClr val="1715B5"/>
    <a:srgbClr val="FDEEED"/>
    <a:srgbClr val="0A0D10"/>
    <a:srgbClr val="13171C"/>
    <a:srgbClr val="0C0E14"/>
    <a:srgbClr val="11131B"/>
    <a:srgbClr val="1A1D29"/>
    <a:srgbClr val="050436"/>
    <a:srgbClr val="0000B5"/>
  </p:clrMru>
  <p:extLst>
    <p:ext uri="{E76CE94A-603C-4142-B9EB-6D1370010A27}">
      <p14:discardImageEditData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>
      <p:cViewPr>
        <p:scale>
          <a:sx n="81" d="100"/>
          <a:sy n="81" d="100"/>
        </p:scale>
        <p:origin x="-1136" y="-3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notesMaster" Target="notesMasters/notesMaster1.xml"/><Relationship Id="rId57" Type="http://schemas.openxmlformats.org/officeDocument/2006/relationships/handoutMaster" Target="handoutMasters/handoutMaster1.xml"/><Relationship Id="rId58" Type="http://schemas.openxmlformats.org/officeDocument/2006/relationships/printerSettings" Target="printerSettings/printerSettings1.bin"/><Relationship Id="rId59" Type="http://schemas.openxmlformats.org/officeDocument/2006/relationships/presProps" Target="pres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viewProps" Target="viewProps.xml"/><Relationship Id="rId61" Type="http://schemas.openxmlformats.org/officeDocument/2006/relationships/theme" Target="theme/theme1.xml"/><Relationship Id="rId6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FDA4E6-61BF-8541-B930-CA3ABBF35EE7}" type="datetimeFigureOut">
              <a:rPr lang="en-US" smtClean="0"/>
              <a:pPr/>
              <a:t>7/12/17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E42218-DB8D-0D43-B070-3AA3263110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663970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D3923E-029E-E248-A7C5-2FA74D831E4F}" type="datetimeFigureOut">
              <a:rPr lang="en-US" smtClean="0"/>
              <a:pPr/>
              <a:t>7/12/17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751845-DC84-CA42-850F-130D608319A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959662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51845-DC84-CA42-850F-130D608319A1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314141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51845-DC84-CA42-850F-130D608319A1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51845-DC84-CA42-850F-130D608319A1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31414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ga-IE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ga-IE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/>
            </a:lvl1pPr>
          </a:lstStyle>
          <a:p>
            <a:fld id="{651A0C47-018D-4460-B945-BFF7981B6CA6}" type="datetimeFigureOut">
              <a:rPr lang="en-US" smtClean="0"/>
              <a:pPr/>
              <a:t>7/12/17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624388" y="228600"/>
            <a:ext cx="2057400" cy="203911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pPr/>
              <a:t>7/12/17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half" idx="17"/>
          </p:nvPr>
        </p:nvSpPr>
        <p:spPr>
          <a:xfrm>
            <a:off x="502920" y="1985963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/>
          </a:p>
        </p:txBody>
      </p:sp>
      <p:sp>
        <p:nvSpPr>
          <p:cNvPr id="14" name="Content Placeholder 2"/>
          <p:cNvSpPr>
            <a:spLocks noGrp="1"/>
          </p:cNvSpPr>
          <p:nvPr>
            <p:ph sz="half" idx="18"/>
          </p:nvPr>
        </p:nvSpPr>
        <p:spPr>
          <a:xfrm>
            <a:off x="502920" y="4164965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/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/>
          </a:p>
        </p:txBody>
      </p:sp>
      <p:sp>
        <p:nvSpPr>
          <p:cNvPr id="16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pPr/>
              <a:t>7/12/17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pPr/>
              <a:t>7/12/17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3451225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5" y="2571750"/>
            <a:ext cx="3255264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ga-IE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8775" y="273050"/>
            <a:ext cx="4597399" cy="585311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3" y="3733800"/>
            <a:ext cx="3255264" cy="2392363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ga-I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651A0C47-018D-4460-B945-BFF7981B6CA6}" type="datetimeFigureOut">
              <a:rPr lang="en-US" smtClean="0"/>
              <a:pPr/>
              <a:t>7/12/17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59305" y="6423585"/>
            <a:ext cx="331694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9404" y="3124200"/>
            <a:ext cx="3898272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ga-IE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6" y="228600"/>
            <a:ext cx="3460658" cy="63452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ga-IE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69404" y="3995737"/>
            <a:ext cx="3898272" cy="21478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ga-I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651A0C47-018D-4460-B945-BFF7981B6CA6}" type="datetimeFigureOut">
              <a:rPr lang="en-US" smtClean="0"/>
              <a:pPr/>
              <a:t>7/12/17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5"/>
            <a:ext cx="300513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990110" y="3370730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505" y="4424082"/>
            <a:ext cx="6191157" cy="83371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ga-IE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28600"/>
            <a:ext cx="637838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ga-IE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6505" y="5257799"/>
            <a:ext cx="6191157" cy="885825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ga-I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pPr/>
              <a:t>7/12/17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327212" y="4632792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4" y="228600"/>
            <a:ext cx="6387167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6181611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ga-IE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6179566" cy="2392363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ga-I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212262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51A0C47-018D-4460-B945-BFF7981B6CA6}" type="datetimeFigureOut">
              <a:rPr lang="en-US" smtClean="0"/>
              <a:pPr/>
              <a:t>7/12/17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46481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49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ga-IE" smtClean="0"/>
              <a:t>Click icon to add picture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6802438" y="4535424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ga-IE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423545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4016633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ga-IE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4015304" cy="2392363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ga-I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0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51A0C47-018D-4460-B945-BFF7981B6CA6}" type="datetimeFigureOut">
              <a:rPr lang="en-US" smtClean="0"/>
              <a:pPr/>
              <a:t>7/12/17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25907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4624388" y="4534726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ga-IE" smtClean="0"/>
              <a:t>Click icon to add picture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4624388" y="2381663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ga-IE" smtClean="0"/>
              <a:t>Click icon to add picture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6803136" y="2381662"/>
            <a:ext cx="2057400" cy="418795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ga-IE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3 Pictures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3124200"/>
            <a:ext cx="3108960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ga-IE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365248"/>
            <a:ext cx="424011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ga-IE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3995737"/>
            <a:ext cx="3108960" cy="21478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ga-I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651A0C47-018D-4460-B945-BFF7981B6CA6}" type="datetimeFigureOut">
              <a:rPr lang="en-US" smtClean="0"/>
              <a:pPr/>
              <a:t>7/12/17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5"/>
            <a:ext cx="300513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750361" y="3370730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27790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ga-IE" smtClean="0"/>
              <a:t>Click icon to add picture</a:t>
            </a:r>
            <a:endParaRPr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246062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ga-IE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pPr/>
              <a:t>7/12/17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210550" y="2825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pPr/>
              <a:t>7/12/17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95772" y="954742"/>
            <a:ext cx="681318" cy="5171422"/>
          </a:xfrm>
        </p:spPr>
        <p:txBody>
          <a:bodyPr vert="eaVert" anchor="t" anchorCtr="0"/>
          <a:lstStyle/>
          <a:p>
            <a:r>
              <a:rPr lang="ga-IE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58756"/>
            <a:ext cx="6858000" cy="5184869"/>
          </a:xfrm>
        </p:spPr>
        <p:txBody>
          <a:bodyPr vert="eaVert"/>
          <a:lstStyle/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pPr/>
              <a:t>7/12/17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16200000">
            <a:off x="8593111" y="561668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Title and Content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134471"/>
            <a:ext cx="7556313" cy="995082"/>
          </a:xfrm>
        </p:spPr>
        <p:txBody>
          <a:bodyPr anchor="b" anchorCtr="0"/>
          <a:lstStyle/>
          <a:p>
            <a:r>
              <a:rPr lang="ga-IE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pPr/>
              <a:t>7/12/17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498518" y="1129553"/>
            <a:ext cx="7558960" cy="774700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ga-IE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Title Slide with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ga-IE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ga-IE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/>
            </a:lvl1pPr>
          </a:lstStyle>
          <a:p>
            <a:fld id="{651A0C47-018D-4460-B945-BFF7981B6CA6}" type="datetimeFigureOut">
              <a:rPr lang="en-US" smtClean="0"/>
              <a:pPr/>
              <a:t>7/12/17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ga-IE" smtClean="0"/>
              <a:t>Click icon to add picture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74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ga-IE" smtClean="0"/>
              <a:t>Click icon to add picture</a:t>
            </a:r>
            <a:endParaRPr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1779494"/>
            <a:ext cx="3086100" cy="2040905"/>
          </a:xfrm>
        </p:spPr>
        <p:txBody>
          <a:bodyPr lIns="45720" tIns="45720" rIns="45720" anchor="t">
            <a:noAutofit/>
          </a:bodyPr>
          <a:lstStyle>
            <a:lvl1pPr marL="0" indent="0" algn="ctr">
              <a:buNone/>
              <a:defRPr sz="46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ga-IE" smtClean="0"/>
              <a:t>Click to edit Master text styles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58907" y="228600"/>
            <a:ext cx="820093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124200"/>
            <a:ext cx="5638800" cy="1362075"/>
          </a:xfrm>
        </p:spPr>
        <p:txBody>
          <a:bodyPr anchor="b" anchorCtr="0">
            <a:normAutofit/>
          </a:bodyPr>
          <a:lstStyle>
            <a:lvl1pPr algn="l">
              <a:defRPr sz="3200" b="0" cap="none" baseline="0">
                <a:solidFill>
                  <a:schemeClr val="bg1"/>
                </a:solidFill>
              </a:defRPr>
            </a:lvl1pPr>
          </a:lstStyle>
          <a:p>
            <a:r>
              <a:rPr lang="ga-IE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4495800"/>
            <a:ext cx="5638800" cy="1500187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300"/>
              </a:spcBef>
              <a:buNone/>
              <a:defRPr sz="14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ga-I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906" y="6248774"/>
            <a:ext cx="1474694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651A0C47-018D-4460-B945-BFF7981B6CA6}" type="datetimeFigureOut">
              <a:rPr lang="en-US" smtClean="0"/>
              <a:pPr/>
              <a:t>7/12/17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0" y="6248774"/>
            <a:ext cx="5638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6248774"/>
            <a:ext cx="554038" cy="365125"/>
          </a:xfrm>
        </p:spPr>
        <p:txBody>
          <a:bodyPr/>
          <a:lstStyle/>
          <a:p>
            <a:fld id="{8AF02B71-8991-4516-A01E-F1A9ACD28BD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003612" y="3110754"/>
            <a:ext cx="26090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40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9" name="Rectangle 8"/>
          <p:cNvSpPr/>
          <p:nvPr/>
        </p:nvSpPr>
        <p:spPr>
          <a:xfrm>
            <a:off x="285750" y="228600"/>
            <a:ext cx="212725" cy="63452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210550" y="2825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9987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pPr/>
              <a:t>7/12/17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TextBox 11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ga-IE" smtClean="0"/>
              <a:t>Click to edit Master title style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7541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9878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pPr/>
              <a:t>7/12/17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7541" y="2070847"/>
            <a:ext cx="3657600" cy="322729"/>
          </a:xfrm>
          <a:prstGeom prst="rect">
            <a:avLst/>
          </a:prstGeom>
          <a:solidFill>
            <a:schemeClr val="accent3"/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ga-IE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9878" y="2070847"/>
            <a:ext cx="3657600" cy="32272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ga-IE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7" y="1985963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pPr/>
              <a:t>7/12/17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Content Placeholder 2"/>
          <p:cNvSpPr>
            <a:spLocks noGrp="1"/>
          </p:cNvSpPr>
          <p:nvPr>
            <p:ph sz="half" idx="14"/>
          </p:nvPr>
        </p:nvSpPr>
        <p:spPr>
          <a:xfrm>
            <a:off x="498517" y="4164965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/>
          </a:p>
        </p:txBody>
      </p:sp>
      <p:sp>
        <p:nvSpPr>
          <p:cNvPr id="14" name="Rectangle 13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05800" y="242234"/>
            <a:ext cx="554038" cy="365125"/>
          </a:xfrm>
        </p:spPr>
        <p:txBody>
          <a:bodyPr/>
          <a:lstStyle/>
          <a:p>
            <a:fld id="{9C1F5A0A-F6FC-4FFD-9B49-0DA8697211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pPr/>
              <a:t>7/12/17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/>
          </a:p>
        </p:txBody>
      </p:sp>
      <p:sp>
        <p:nvSpPr>
          <p:cNvPr id="13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8474" y="484094"/>
            <a:ext cx="7556313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ga-IE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474" y="1981200"/>
            <a:ext cx="7556313" cy="4144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95247" y="642358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651A0C47-018D-4460-B945-BFF7981B6CA6}" type="datetimeFigureOut">
              <a:rPr lang="en-US" smtClean="0"/>
              <a:pPr/>
              <a:t>7/12/17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706" y="6423585"/>
            <a:ext cx="61228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5800" y="242234"/>
            <a:ext cx="554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9C1F5A0A-F6FC-4FFD-9B49-0DA8697211D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  <p:sldLayoutId id="2147483806" r:id="rId12"/>
    <p:sldLayoutId id="2147483807" r:id="rId13"/>
    <p:sldLayoutId id="2147483808" r:id="rId14"/>
    <p:sldLayoutId id="2147483809" r:id="rId15"/>
    <p:sldLayoutId id="2147483810" r:id="rId16"/>
    <p:sldLayoutId id="2147483811" r:id="rId17"/>
    <p:sldLayoutId id="2147483812" r:id="rId18"/>
    <p:sldLayoutId id="2147483813" r:id="rId19"/>
    <p:sldLayoutId id="2147483814" r:id="rId20"/>
  </p:sldLayoutIdLst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2000"/>
        </a:spcBef>
        <a:buClr>
          <a:schemeClr val="accent1"/>
        </a:buClr>
        <a:buSzPct val="75000"/>
        <a:buFont typeface="Wingdings" pitchFamily="2" charset="2"/>
        <a:buChar char="n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Relationship Id="rId3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4" Type="http://schemas.openxmlformats.org/officeDocument/2006/relationships/image" Target="../media/image28.png"/><Relationship Id="rId1" Type="http://schemas.openxmlformats.org/officeDocument/2006/relationships/video" Target="../media/media1.mp4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microsoft.com/office/2007/relationships/media" Target="file://localhost/Users/Robotics2017Admin/Desktop/Presentation/H2O%20FLOW%20-%202017%20FIRST%20Global%20Challenge.mp4" TargetMode="External"/><Relationship Id="rId5" Type="http://schemas.openxmlformats.org/officeDocument/2006/relationships/image" Target="../media/image4.png"/><Relationship Id="rId1" Type="http://schemas.openxmlformats.org/officeDocument/2006/relationships/video" Target="file://localhost/Users/maryselkirk/Movies/H2O%20FLOW%20-%202017%20FIRST%20Global%20Challenge.mp4" TargetMode="External"/><Relationship Id="rId2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maryselkirk/Desktop/FIRSTglobal/New%20VIDEOs/UpRampDeposit.MOV" TargetMode="Externa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4" Type="http://schemas.openxmlformats.org/officeDocument/2006/relationships/image" Target="../media/image34.png"/><Relationship Id="rId1" Type="http://schemas.openxmlformats.org/officeDocument/2006/relationships/video" Target="../media/media4.mp4"/><Relationship Id="rId2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media" Target="../media/media5.m4v"/><Relationship Id="rId4" Type="http://schemas.openxmlformats.org/officeDocument/2006/relationships/image" Target="../media/image36.png"/><Relationship Id="rId1" Type="http://schemas.openxmlformats.org/officeDocument/2006/relationships/video" Target="../media/media5.m4v"/><Relationship Id="rId2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maryselkirk/Desktop/FIRSTglobal/New%20VIDEOs/Robolift.MOV" TargetMode="Externa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4" Type="http://schemas.openxmlformats.org/officeDocument/2006/relationships/image" Target="../media/image42.png"/><Relationship Id="rId5" Type="http://schemas.openxmlformats.org/officeDocument/2006/relationships/image" Target="../media/image43.jpeg"/><Relationship Id="rId1" Type="http://schemas.openxmlformats.org/officeDocument/2006/relationships/video" Target="../media/media2.mp4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46.png"/><Relationship Id="rId1" Type="http://schemas.openxmlformats.org/officeDocument/2006/relationships/video" Target="file://localhost/Users/maryselkirk/Desktop/FIRSTglobal/New%20VIDEOs/Ball%20Harvest%20Collect.MOV" TargetMode="External"/><Relationship Id="rId2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4" Type="http://schemas.openxmlformats.org/officeDocument/2006/relationships/image" Target="../media/image47.png"/><Relationship Id="rId1" Type="http://schemas.openxmlformats.org/officeDocument/2006/relationships/video" Target="../media/media3.mp4"/><Relationship Id="rId2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maryselkirk/Desktop/FIRSTglobal/New%20VIDEOs/UpRampDeposit.MOV" TargetMode="Externa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4" Type="http://schemas.openxmlformats.org/officeDocument/2006/relationships/image" Target="../media/image66.jpeg"/><Relationship Id="rId5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6" Type="http://schemas.openxmlformats.org/officeDocument/2006/relationships/image" Target="../media/image71.png"/><Relationship Id="rId7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4114" y="5244477"/>
            <a:ext cx="8649886" cy="161352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FIRST GLOBAL World Robotics Competition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4990384" y="5899058"/>
            <a:ext cx="289692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</a:rPr>
              <a:t>Team </a:t>
            </a:r>
            <a:r>
              <a:rPr lang="en-US" sz="3200" dirty="0" smtClean="0">
                <a:solidFill>
                  <a:srgbClr val="008000"/>
                </a:solidFill>
              </a:rPr>
              <a:t>IRELAND</a:t>
            </a:r>
            <a:endParaRPr lang="en-US" sz="3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9178" y="5535006"/>
            <a:ext cx="1062054" cy="10662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881" y="235199"/>
            <a:ext cx="8730035" cy="511165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51327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20170616_154833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-580" t="-777" r="159" b="-6122"/>
          <a:stretch/>
        </p:blipFill>
        <p:spPr>
          <a:xfrm>
            <a:off x="203810" y="2148147"/>
            <a:ext cx="4718978" cy="4380923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2493" y="1975669"/>
            <a:ext cx="5908802" cy="446099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002956" y="611517"/>
            <a:ext cx="4832508" cy="644528"/>
          </a:xfrm>
        </p:spPr>
        <p:txBody>
          <a:bodyPr/>
          <a:lstStyle/>
          <a:p>
            <a:r>
              <a:rPr lang="en-US" dirty="0" smtClean="0"/>
              <a:t>Our First Thoughts: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69795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3323666" y="2947823"/>
            <a:ext cx="2288939" cy="89375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3690" y="203839"/>
            <a:ext cx="2073237" cy="705596"/>
          </a:xfrm>
        </p:spPr>
        <p:txBody>
          <a:bodyPr/>
          <a:lstStyle/>
          <a:p>
            <a:r>
              <a:rPr lang="en-US" dirty="0" smtClean="0"/>
              <a:t>  Recap: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97876" y="266558"/>
            <a:ext cx="19283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150 </a:t>
            </a:r>
            <a:r>
              <a:rPr lang="en-US" sz="2800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secs</a:t>
            </a:r>
            <a:r>
              <a:rPr lang="en-US" sz="28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- </a:t>
            </a:r>
            <a:endParaRPr lang="en-US" sz="28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5372" y="2636312"/>
            <a:ext cx="1353466" cy="68782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554453" y="3382461"/>
            <a:ext cx="19283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40B, 10O</a:t>
            </a:r>
            <a:endParaRPr lang="en-US" sz="28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4275738" y="2608399"/>
            <a:ext cx="477592" cy="2064214"/>
            <a:chOff x="-1101702" y="4239110"/>
            <a:chExt cx="477592" cy="2064214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101702" y="4239110"/>
              <a:ext cx="411884" cy="40490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090402" y="4642390"/>
              <a:ext cx="411884" cy="404903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074723" y="5050067"/>
              <a:ext cx="411884" cy="404903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059045" y="5457745"/>
              <a:ext cx="411884" cy="404903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061200" y="5866234"/>
              <a:ext cx="437090" cy="437090"/>
            </a:xfrm>
            <a:prstGeom prst="rect">
              <a:avLst/>
            </a:prstGeom>
          </p:spPr>
        </p:pic>
      </p:grpSp>
      <p:cxnSp>
        <p:nvCxnSpPr>
          <p:cNvPr id="25" name="Curved Connector 24"/>
          <p:cNvCxnSpPr/>
          <p:nvPr/>
        </p:nvCxnSpPr>
        <p:spPr>
          <a:xfrm rot="10800000" flipV="1">
            <a:off x="501685" y="2791023"/>
            <a:ext cx="3966450" cy="3151662"/>
          </a:xfrm>
          <a:prstGeom prst="curvedConnector3">
            <a:avLst>
              <a:gd name="adj1" fmla="val 50000"/>
            </a:avLst>
          </a:prstGeom>
          <a:ln w="28575" cmpd="sng">
            <a:solidFill>
              <a:schemeClr val="accent6">
                <a:lumMod val="60000"/>
                <a:lumOff val="40000"/>
              </a:scheme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0" y="6016686"/>
            <a:ext cx="19283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1 point</a:t>
            </a:r>
            <a:endParaRPr lang="en-US" sz="28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1" name="Freeform 30"/>
          <p:cNvSpPr/>
          <p:nvPr/>
        </p:nvSpPr>
        <p:spPr>
          <a:xfrm>
            <a:off x="4530846" y="823196"/>
            <a:ext cx="4400199" cy="3828510"/>
          </a:xfrm>
          <a:custGeom>
            <a:avLst/>
            <a:gdLst>
              <a:gd name="connsiteX0" fmla="*/ 0 w 4400199"/>
              <a:gd name="connsiteY0" fmla="*/ 3614218 h 3828510"/>
              <a:gd name="connsiteX1" fmla="*/ 2445716 w 4400199"/>
              <a:gd name="connsiteY1" fmla="*/ 3598538 h 3828510"/>
              <a:gd name="connsiteX2" fmla="*/ 4232971 w 4400199"/>
              <a:gd name="connsiteY2" fmla="*/ 2234386 h 3828510"/>
              <a:gd name="connsiteX3" fmla="*/ 3449087 w 4400199"/>
              <a:gd name="connsiteY3" fmla="*/ 1340631 h 3828510"/>
              <a:gd name="connsiteX4" fmla="*/ 580074 w 4400199"/>
              <a:gd name="connsiteY4" fmla="*/ 682075 h 3828510"/>
              <a:gd name="connsiteX5" fmla="*/ 721173 w 4400199"/>
              <a:gd name="connsiteY5" fmla="*/ 101919 h 3828510"/>
              <a:gd name="connsiteX6" fmla="*/ 658462 w 4400199"/>
              <a:gd name="connsiteY6" fmla="*/ 70559 h 3828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0199" h="3828510">
                <a:moveTo>
                  <a:pt x="0" y="3614218"/>
                </a:moveTo>
                <a:cubicBezTo>
                  <a:pt x="870110" y="3721364"/>
                  <a:pt x="1740221" y="3828510"/>
                  <a:pt x="2445716" y="3598538"/>
                </a:cubicBezTo>
                <a:cubicBezTo>
                  <a:pt x="3151211" y="3368566"/>
                  <a:pt x="4065743" y="2610704"/>
                  <a:pt x="4232971" y="2234386"/>
                </a:cubicBezTo>
                <a:cubicBezTo>
                  <a:pt x="4400199" y="1858068"/>
                  <a:pt x="4057903" y="1599349"/>
                  <a:pt x="3449087" y="1340631"/>
                </a:cubicBezTo>
                <a:cubicBezTo>
                  <a:pt x="2840271" y="1081913"/>
                  <a:pt x="1034726" y="888527"/>
                  <a:pt x="580074" y="682075"/>
                </a:cubicBezTo>
                <a:cubicBezTo>
                  <a:pt x="125422" y="475623"/>
                  <a:pt x="708108" y="203838"/>
                  <a:pt x="721173" y="101919"/>
                </a:cubicBezTo>
                <a:cubicBezTo>
                  <a:pt x="734238" y="0"/>
                  <a:pt x="696350" y="35279"/>
                  <a:pt x="658462" y="70559"/>
                </a:cubicBezTo>
              </a:path>
            </a:pathLst>
          </a:custGeom>
          <a:ln w="31750">
            <a:solidFill>
              <a:schemeClr val="accent6">
                <a:lumMod val="60000"/>
                <a:lumOff val="40000"/>
              </a:scheme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n w="38100" cap="flat" cmpd="sng" algn="ctr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FFFF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576874" y="430239"/>
            <a:ext cx="19283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4 points</a:t>
            </a:r>
            <a:endParaRPr lang="en-US" sz="28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746964" y="3198701"/>
            <a:ext cx="1536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NEUTRAL</a:t>
            </a:r>
            <a:endParaRPr lang="en-US" b="1" dirty="0"/>
          </a:p>
        </p:txBody>
      </p:sp>
      <p:sp>
        <p:nvSpPr>
          <p:cNvPr id="36" name="Rectangle 35"/>
          <p:cNvSpPr/>
          <p:nvPr/>
        </p:nvSpPr>
        <p:spPr>
          <a:xfrm>
            <a:off x="3339343" y="3857257"/>
            <a:ext cx="1144470" cy="65855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Exclusion</a:t>
            </a:r>
            <a:endParaRPr lang="en-US" sz="1600" dirty="0"/>
          </a:p>
        </p:txBody>
      </p:sp>
      <p:sp>
        <p:nvSpPr>
          <p:cNvPr id="38" name="Rectangle 37"/>
          <p:cNvSpPr/>
          <p:nvPr/>
        </p:nvSpPr>
        <p:spPr>
          <a:xfrm>
            <a:off x="4479437" y="3868538"/>
            <a:ext cx="1144470" cy="658557"/>
          </a:xfrm>
          <a:prstGeom prst="rect">
            <a:avLst/>
          </a:prstGeom>
          <a:solidFill>
            <a:srgbClr val="99996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Exclusion</a:t>
            </a:r>
            <a:endParaRPr lang="en-US" sz="1600" dirty="0"/>
          </a:p>
        </p:txBody>
      </p:sp>
      <p:sp>
        <p:nvSpPr>
          <p:cNvPr id="39" name="TextBox 38"/>
          <p:cNvSpPr txBox="1"/>
          <p:nvPr/>
        </p:nvSpPr>
        <p:spPr>
          <a:xfrm>
            <a:off x="4248647" y="3872937"/>
            <a:ext cx="7995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 smtClean="0"/>
              <a:t>x</a:t>
            </a:r>
            <a:endParaRPr lang="en-US" sz="6600" dirty="0"/>
          </a:p>
        </p:txBody>
      </p:sp>
      <p:sp>
        <p:nvSpPr>
          <p:cNvPr id="40" name="TextBox 39"/>
          <p:cNvSpPr txBox="1"/>
          <p:nvPr/>
        </p:nvSpPr>
        <p:spPr>
          <a:xfrm>
            <a:off x="297876" y="768315"/>
            <a:ext cx="19753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EFB31"/>
                </a:solidFill>
              </a:rPr>
              <a:t>200 BALLS</a:t>
            </a:r>
            <a:endParaRPr lang="en-US" sz="2800" dirty="0">
              <a:solidFill>
                <a:srgbClr val="FEFB31"/>
              </a:solidFill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949" y="3011438"/>
            <a:ext cx="7854512" cy="3846562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5847770" y="5346848"/>
            <a:ext cx="1818610" cy="533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EFB31"/>
                </a:solidFill>
              </a:rPr>
              <a:t>15 Points!</a:t>
            </a:r>
            <a:endParaRPr lang="en-US" sz="2800" dirty="0">
              <a:solidFill>
                <a:srgbClr val="FEFB31"/>
              </a:solidFill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84437" y="3778857"/>
            <a:ext cx="3459563" cy="214814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843520">
            <a:off x="5869285" y="1445851"/>
            <a:ext cx="2541899" cy="1499791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8005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12" grpId="0"/>
      <p:bldP spid="14" grpId="0"/>
      <p:bldP spid="14" grpId="1"/>
      <p:bldP spid="28" grpId="0"/>
      <p:bldP spid="28" grpId="1"/>
      <p:bldP spid="31" grpId="0" animBg="1"/>
      <p:bldP spid="31" grpId="1" animBg="1"/>
      <p:bldP spid="33" grpId="0"/>
      <p:bldP spid="33" grpId="1"/>
      <p:bldP spid="35" grpId="0"/>
      <p:bldP spid="36" grpId="0" animBg="1"/>
      <p:bldP spid="38" grpId="0" animBg="1"/>
      <p:bldP spid="39" grpId="0"/>
      <p:bldP spid="39" grpId="1"/>
      <p:bldP spid="40" grpId="0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ROBOT FUNCTIONS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4" y="2153679"/>
            <a:ext cx="7556313" cy="2942291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 COLLECT</a:t>
            </a:r>
          </a:p>
          <a:p>
            <a:r>
              <a:rPr lang="en-US" sz="2800" b="1" dirty="0" smtClean="0"/>
              <a:t> STORE</a:t>
            </a:r>
          </a:p>
          <a:p>
            <a:r>
              <a:rPr lang="en-US" sz="2800" b="1" dirty="0" smtClean="0"/>
              <a:t> RELEASE</a:t>
            </a:r>
          </a:p>
          <a:p>
            <a:r>
              <a:rPr lang="en-US" sz="2800" b="1" dirty="0" smtClean="0"/>
              <a:t> LIFT</a:t>
            </a:r>
            <a:endParaRPr lang="en-US" sz="28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9929" y="1454634"/>
            <a:ext cx="4389897" cy="4469714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rot="10800000">
            <a:off x="2759270" y="2555825"/>
            <a:ext cx="924982" cy="3763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10800000">
            <a:off x="2409985" y="3037508"/>
            <a:ext cx="1336979" cy="3575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10800000" flipV="1">
            <a:off x="2562386" y="3214381"/>
            <a:ext cx="1200254" cy="36752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45501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8952" y="484094"/>
            <a:ext cx="3844240" cy="1116106"/>
          </a:xfrm>
        </p:spPr>
        <p:txBody>
          <a:bodyPr/>
          <a:lstStyle/>
          <a:p>
            <a:r>
              <a:rPr lang="en-US" dirty="0" smtClean="0"/>
              <a:t>ROBOT DESIGN: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9390" y="2200718"/>
            <a:ext cx="5161165" cy="4144963"/>
          </a:xfrm>
        </p:spPr>
        <p:txBody>
          <a:bodyPr>
            <a:normAutofit/>
          </a:bodyPr>
          <a:lstStyle/>
          <a:p>
            <a:r>
              <a:rPr lang="en-US" sz="4800" dirty="0" smtClean="0"/>
              <a:t>   MECHANICS</a:t>
            </a:r>
          </a:p>
          <a:p>
            <a:r>
              <a:rPr lang="en-US" sz="4800" dirty="0" smtClean="0"/>
              <a:t>   FILTRATION</a:t>
            </a:r>
          </a:p>
          <a:p>
            <a:r>
              <a:rPr lang="en-US" sz="4800" dirty="0" smtClean="0"/>
              <a:t>   CODING</a:t>
            </a:r>
            <a:endParaRPr lang="en-US" sz="4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MECHANICS:  Chassis/Drive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080" y="1416068"/>
            <a:ext cx="6459201" cy="46520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5898" y="358655"/>
            <a:ext cx="5236341" cy="1116106"/>
          </a:xfrm>
        </p:spPr>
        <p:txBody>
          <a:bodyPr/>
          <a:lstStyle/>
          <a:p>
            <a:r>
              <a:rPr lang="en-US" dirty="0" smtClean="0"/>
              <a:t>The BASE part 1 video</a:t>
            </a:r>
            <a:endParaRPr lang="en-US" dirty="0"/>
          </a:p>
        </p:txBody>
      </p:sp>
      <p:pic>
        <p:nvPicPr>
          <p:cNvPr id="4" name="Video from Eoghan Grace.mp4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69452" y="1369684"/>
            <a:ext cx="4421101" cy="4980679"/>
          </a:xfr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67339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76264" y="327295"/>
            <a:ext cx="8058321" cy="1116106"/>
          </a:xfrm>
        </p:spPr>
        <p:txBody>
          <a:bodyPr/>
          <a:lstStyle/>
          <a:p>
            <a:r>
              <a:rPr lang="en-US" dirty="0" smtClean="0"/>
              <a:t>Chassis/Drive - Gears/</a:t>
            </a:r>
            <a:r>
              <a:rPr lang="en-US" dirty="0" err="1" smtClean="0"/>
              <a:t>Omniwheels</a:t>
            </a:r>
            <a:endParaRPr lang="en-US" dirty="0"/>
          </a:p>
        </p:txBody>
      </p:sp>
      <p:pic>
        <p:nvPicPr>
          <p:cNvPr id="8" name="Picture 7" descr="IMG_2073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644" y="1145473"/>
            <a:ext cx="7261289" cy="5445967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rot="16200000" flipV="1">
            <a:off x="2037990" y="3716173"/>
            <a:ext cx="1552307" cy="454651"/>
          </a:xfrm>
          <a:prstGeom prst="straightConnector1">
            <a:avLst/>
          </a:prstGeom>
          <a:ln w="38100" cmpd="sng">
            <a:solidFill>
              <a:schemeClr val="accent6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5400000" flipH="1" flipV="1">
            <a:off x="3386267" y="3308567"/>
            <a:ext cx="1552310" cy="1458021"/>
          </a:xfrm>
          <a:prstGeom prst="straightConnector1">
            <a:avLst/>
          </a:prstGeom>
          <a:ln w="38100" cmpd="sng">
            <a:solidFill>
              <a:schemeClr val="accent6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194873" y="4751010"/>
            <a:ext cx="2132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EFB31"/>
                </a:solidFill>
              </a:rPr>
              <a:t>Gears for speed</a:t>
            </a:r>
            <a:endParaRPr lang="en-US" b="1" dirty="0">
              <a:solidFill>
                <a:srgbClr val="FEFB3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76264" y="327295"/>
            <a:ext cx="8058321" cy="1116106"/>
          </a:xfrm>
        </p:spPr>
        <p:txBody>
          <a:bodyPr/>
          <a:lstStyle/>
          <a:p>
            <a:r>
              <a:rPr lang="en-US" dirty="0" smtClean="0"/>
              <a:t>Chassis/Drive - Gears/</a:t>
            </a:r>
            <a:r>
              <a:rPr lang="en-US" dirty="0" err="1" smtClean="0"/>
              <a:t>Omniwheels</a:t>
            </a:r>
            <a:endParaRPr lang="en-US" dirty="0"/>
          </a:p>
        </p:txBody>
      </p:sp>
      <p:pic>
        <p:nvPicPr>
          <p:cNvPr id="8" name="Picture 7" descr="IMG_2073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644" y="1145473"/>
            <a:ext cx="7261289" cy="5445967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rot="5400000" flipH="1" flipV="1">
            <a:off x="869972" y="4413978"/>
            <a:ext cx="1959987" cy="1160149"/>
          </a:xfrm>
          <a:prstGeom prst="straightConnector1">
            <a:avLst/>
          </a:prstGeom>
          <a:ln w="38100" cmpd="sng">
            <a:solidFill>
              <a:schemeClr val="accent6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1332603" y="4202215"/>
            <a:ext cx="4891434" cy="1834551"/>
          </a:xfrm>
          <a:prstGeom prst="straightConnector1">
            <a:avLst/>
          </a:prstGeom>
          <a:ln w="38100" cmpd="sng">
            <a:solidFill>
              <a:schemeClr val="accent6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62272" y="6162203"/>
            <a:ext cx="5643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EFB31"/>
                </a:solidFill>
              </a:rPr>
              <a:t>Omniwheels</a:t>
            </a:r>
            <a:r>
              <a:rPr lang="en-US" b="1" dirty="0" smtClean="0">
                <a:solidFill>
                  <a:srgbClr val="FEFB31"/>
                </a:solidFill>
              </a:rPr>
              <a:t> on FRONT and BACK (rotate)</a:t>
            </a:r>
            <a:endParaRPr lang="en-US" b="1" dirty="0">
              <a:solidFill>
                <a:srgbClr val="FEFB31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3605864" y="4139496"/>
            <a:ext cx="533040" cy="282238"/>
          </a:xfrm>
          <a:prstGeom prst="straightConnector1">
            <a:avLst/>
          </a:prstGeom>
          <a:ln w="38100" cmpd="sng">
            <a:solidFill>
              <a:schemeClr val="accent6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378629" y="4333054"/>
            <a:ext cx="1964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EFB31"/>
                </a:solidFill>
              </a:rPr>
              <a:t>For Friction</a:t>
            </a:r>
            <a:endParaRPr lang="en-US" b="1" dirty="0">
              <a:solidFill>
                <a:srgbClr val="FEFB3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76264" y="327295"/>
            <a:ext cx="8058321" cy="1116106"/>
          </a:xfrm>
        </p:spPr>
        <p:txBody>
          <a:bodyPr/>
          <a:lstStyle/>
          <a:p>
            <a:r>
              <a:rPr lang="en-US" dirty="0" smtClean="0"/>
              <a:t>Chassis/Drive - Gears/</a:t>
            </a:r>
            <a:r>
              <a:rPr lang="en-US" dirty="0" err="1" smtClean="0"/>
              <a:t>Omniwheels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435" y="1274716"/>
            <a:ext cx="5502863" cy="5191796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rot="10800000" flipV="1">
            <a:off x="1975386" y="4437414"/>
            <a:ext cx="5126598" cy="1019194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117661" y="4123816"/>
            <a:ext cx="1677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Front wheels  off ground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76264" y="327295"/>
            <a:ext cx="8058321" cy="1116106"/>
          </a:xfrm>
        </p:spPr>
        <p:txBody>
          <a:bodyPr/>
          <a:lstStyle/>
          <a:p>
            <a:r>
              <a:rPr lang="en-US" dirty="0" smtClean="0"/>
              <a:t>Chassis/Drive - Gears/</a:t>
            </a:r>
            <a:r>
              <a:rPr lang="en-US" dirty="0" err="1" smtClean="0"/>
              <a:t>Omniwheels</a:t>
            </a:r>
            <a:endParaRPr lang="en-US" dirty="0"/>
          </a:p>
        </p:txBody>
      </p:sp>
      <p:pic>
        <p:nvPicPr>
          <p:cNvPr id="8" name="Picture 7" descr="IMG_2073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644" y="1145473"/>
            <a:ext cx="7261289" cy="5445967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1661836" y="2367668"/>
            <a:ext cx="3260954" cy="2508784"/>
          </a:xfrm>
          <a:prstGeom prst="straightConnector1">
            <a:avLst/>
          </a:prstGeom>
          <a:ln w="38100" cmpd="sng">
            <a:solidFill>
              <a:schemeClr val="accent6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940659" y="4782372"/>
            <a:ext cx="12542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Motors on middle and rear wheels</a:t>
            </a:r>
            <a:endParaRPr lang="en-US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2" name="Straight Arrow Connector 11"/>
          <p:cNvCxnSpPr>
            <a:stCxn id="9" idx="0"/>
          </p:cNvCxnSpPr>
          <p:nvPr/>
        </p:nvCxnSpPr>
        <p:spPr>
          <a:xfrm rot="5400000" flipH="1" flipV="1">
            <a:off x="1128630" y="2963604"/>
            <a:ext cx="2257905" cy="1379633"/>
          </a:xfrm>
          <a:prstGeom prst="straightConnector1">
            <a:avLst/>
          </a:prstGeom>
          <a:ln w="38100" cmpd="sng">
            <a:solidFill>
              <a:schemeClr val="accent6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88177"/>
            <a:ext cx="9144000" cy="55710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5006" y="170827"/>
            <a:ext cx="7556313" cy="1116106"/>
          </a:xfrm>
        </p:spPr>
        <p:txBody>
          <a:bodyPr/>
          <a:lstStyle/>
          <a:p>
            <a:r>
              <a:rPr lang="en-US" dirty="0" smtClean="0"/>
              <a:t>The FIRST CHALLENGE 2017 !</a:t>
            </a:r>
            <a:endParaRPr lang="en-US" dirty="0"/>
          </a:p>
        </p:txBody>
      </p:sp>
      <p:pic>
        <p:nvPicPr>
          <p:cNvPr id="6" name="H2O FLOW - 2017 FIRST Global Challenge.mp4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link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83509"/>
            <a:ext cx="9153402" cy="5571067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8005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30915" y="233216"/>
            <a:ext cx="7039273" cy="833018"/>
          </a:xfrm>
        </p:spPr>
        <p:txBody>
          <a:bodyPr/>
          <a:lstStyle/>
          <a:p>
            <a:r>
              <a:rPr lang="en-US" dirty="0" smtClean="0"/>
              <a:t>Chassis/Drive – Gear Braces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998" y="1262372"/>
            <a:ext cx="7566919" cy="4492154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rot="10800000">
            <a:off x="1724544" y="4594213"/>
            <a:ext cx="3088500" cy="1677750"/>
          </a:xfrm>
          <a:prstGeom prst="straightConnector1">
            <a:avLst/>
          </a:prstGeom>
          <a:ln w="38100" cmpd="sng"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828723" y="6115164"/>
            <a:ext cx="2430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Brackets as Braces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rot="5400000" flipH="1" flipV="1">
            <a:off x="4248539" y="5409580"/>
            <a:ext cx="1520954" cy="141098"/>
          </a:xfrm>
          <a:prstGeom prst="straightConnector1">
            <a:avLst/>
          </a:prstGeom>
          <a:ln w="38100" cmpd="sng"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755900" y="233216"/>
            <a:ext cx="5032530" cy="801659"/>
          </a:xfrm>
        </p:spPr>
        <p:txBody>
          <a:bodyPr/>
          <a:lstStyle/>
          <a:p>
            <a:r>
              <a:rPr lang="en-US" dirty="0" smtClean="0"/>
              <a:t>Chassis/Drive - Video</a:t>
            </a:r>
            <a:endParaRPr lang="en-US" dirty="0"/>
          </a:p>
        </p:txBody>
      </p:sp>
      <p:pic>
        <p:nvPicPr>
          <p:cNvPr id="5" name="UpRampDeposit.MO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07620" y="1043618"/>
            <a:ext cx="7572313" cy="54165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1503" y="342975"/>
            <a:ext cx="6192678" cy="1116106"/>
          </a:xfrm>
        </p:spPr>
        <p:txBody>
          <a:bodyPr/>
          <a:lstStyle/>
          <a:p>
            <a:r>
              <a:rPr lang="en-US" dirty="0" smtClean="0"/>
              <a:t>MECHANICS: The CLAW:</a:t>
            </a:r>
            <a:endParaRPr lang="en-US" dirty="0"/>
          </a:p>
        </p:txBody>
      </p:sp>
      <p:pic>
        <p:nvPicPr>
          <p:cNvPr id="3" name="Picture 2" descr="IMG_207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957" y="1411191"/>
            <a:ext cx="6657008" cy="49927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5825" y="452734"/>
            <a:ext cx="5236342" cy="1116106"/>
          </a:xfrm>
        </p:spPr>
        <p:txBody>
          <a:bodyPr/>
          <a:lstStyle/>
          <a:p>
            <a:r>
              <a:rPr lang="en-US" dirty="0" smtClean="0"/>
              <a:t>The CLAW part 1: Video</a:t>
            </a:r>
            <a:endParaRPr lang="en-US" dirty="0"/>
          </a:p>
        </p:txBody>
      </p:sp>
      <p:pic>
        <p:nvPicPr>
          <p:cNvPr id="4" name="Video from Eoghan Grace-2.mp4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16924" y="1223033"/>
            <a:ext cx="5361763" cy="4907812"/>
          </a:xfr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42412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987692" y="264575"/>
            <a:ext cx="6663009" cy="1116106"/>
          </a:xfrm>
        </p:spPr>
        <p:txBody>
          <a:bodyPr/>
          <a:lstStyle/>
          <a:p>
            <a:r>
              <a:rPr lang="en-US" dirty="0" smtClean="0"/>
              <a:t>The CLAW – Angle Brackets</a:t>
            </a:r>
            <a:endParaRPr lang="en-US" dirty="0"/>
          </a:p>
        </p:txBody>
      </p:sp>
      <p:pic>
        <p:nvPicPr>
          <p:cNvPr id="10" name="Picture 9" descr="IMG_207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398" y="1264192"/>
            <a:ext cx="7545408" cy="5289876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rot="5400000" flipH="1" flipV="1">
            <a:off x="532924" y="3857288"/>
            <a:ext cx="1615033" cy="391941"/>
          </a:xfrm>
          <a:prstGeom prst="straightConnector1">
            <a:avLst/>
          </a:prstGeom>
          <a:ln w="38100" cmpd="sng">
            <a:solidFill>
              <a:schemeClr val="accent6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27107" y="4845091"/>
            <a:ext cx="12228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Brackets – better GRIP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rot="10800000" flipV="1">
            <a:off x="1693189" y="2007028"/>
            <a:ext cx="1552089" cy="689916"/>
          </a:xfrm>
          <a:prstGeom prst="straightConnector1">
            <a:avLst/>
          </a:prstGeom>
          <a:ln w="38100" cmpd="sng">
            <a:solidFill>
              <a:schemeClr val="accent6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10800000" flipV="1">
            <a:off x="2535406" y="2038387"/>
            <a:ext cx="694194" cy="685519"/>
          </a:xfrm>
          <a:prstGeom prst="straightConnector1">
            <a:avLst/>
          </a:prstGeom>
          <a:ln w="38100" cmpd="sng">
            <a:solidFill>
              <a:schemeClr val="accent6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334966" y="1610631"/>
            <a:ext cx="2340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2 Point Contact -better STABILITY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71355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16486" y="499774"/>
            <a:ext cx="3997806" cy="1116106"/>
          </a:xfrm>
        </p:spPr>
        <p:txBody>
          <a:bodyPr/>
          <a:lstStyle/>
          <a:p>
            <a:r>
              <a:rPr lang="en-US" dirty="0" smtClean="0"/>
              <a:t>The CLAW Video:</a:t>
            </a:r>
            <a:endParaRPr lang="en-US" dirty="0"/>
          </a:p>
        </p:txBody>
      </p:sp>
      <p:pic>
        <p:nvPicPr>
          <p:cNvPr id="9" name="Claw.m4v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2138" y="1724790"/>
            <a:ext cx="7387795" cy="4401373"/>
          </a:xfr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71355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316924" y="499774"/>
            <a:ext cx="4797368" cy="1116106"/>
          </a:xfrm>
        </p:spPr>
        <p:txBody>
          <a:bodyPr/>
          <a:lstStyle/>
          <a:p>
            <a:r>
              <a:rPr lang="en-US" dirty="0" smtClean="0"/>
              <a:t>The BEST CLAW  :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549" y="1481929"/>
            <a:ext cx="3237381" cy="51036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0342" y="1505271"/>
            <a:ext cx="3146293" cy="5095969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71355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316923" y="499774"/>
            <a:ext cx="6396489" cy="1116106"/>
          </a:xfrm>
        </p:spPr>
        <p:txBody>
          <a:bodyPr/>
          <a:lstStyle/>
          <a:p>
            <a:r>
              <a:rPr lang="en-US" dirty="0" smtClean="0"/>
              <a:t>The Final CLAW  : Video</a:t>
            </a:r>
            <a:endParaRPr lang="en-US" dirty="0"/>
          </a:p>
        </p:txBody>
      </p:sp>
      <p:pic>
        <p:nvPicPr>
          <p:cNvPr id="4" name="Robolift.MO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97876" y="1442550"/>
            <a:ext cx="8633097" cy="4856117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71355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316924" y="499774"/>
            <a:ext cx="4797368" cy="1116106"/>
          </a:xfrm>
        </p:spPr>
        <p:txBody>
          <a:bodyPr/>
          <a:lstStyle/>
          <a:p>
            <a:r>
              <a:rPr lang="en-US" dirty="0" smtClean="0"/>
              <a:t>Claw Latch: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654" y="1770690"/>
            <a:ext cx="3872384" cy="42249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6247" y="2022709"/>
            <a:ext cx="4280960" cy="3812054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rot="16200000" flipH="1">
            <a:off x="5792801" y="1183897"/>
            <a:ext cx="1411189" cy="862268"/>
          </a:xfrm>
          <a:prstGeom prst="straightConnector1">
            <a:avLst/>
          </a:prstGeom>
          <a:ln w="28575" cmpd="sng">
            <a:solidFill>
              <a:schemeClr val="accent6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16200000" flipH="1">
            <a:off x="4279697" y="2461831"/>
            <a:ext cx="4311974" cy="1144467"/>
          </a:xfrm>
          <a:prstGeom prst="straightConnector1">
            <a:avLst/>
          </a:prstGeom>
          <a:ln w="28575" cmpd="sng">
            <a:solidFill>
              <a:schemeClr val="accent6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314728" y="439037"/>
            <a:ext cx="1771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Latch holders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rot="5400000">
            <a:off x="2045767" y="2062002"/>
            <a:ext cx="2351989" cy="1301246"/>
          </a:xfrm>
          <a:prstGeom prst="straightConnector1">
            <a:avLst/>
          </a:prstGeom>
          <a:ln w="38100" cmpd="sng">
            <a:solidFill>
              <a:schemeClr val="accent6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726907" y="1187273"/>
            <a:ext cx="913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Latch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71355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8793" y="468414"/>
            <a:ext cx="6663008" cy="1116106"/>
          </a:xfrm>
        </p:spPr>
        <p:txBody>
          <a:bodyPr/>
          <a:lstStyle/>
          <a:p>
            <a:r>
              <a:rPr lang="en-US" dirty="0" smtClean="0"/>
              <a:t>FILTRATION: Ball INTAKE:</a:t>
            </a:r>
            <a:endParaRPr lang="en-US" dirty="0"/>
          </a:p>
        </p:txBody>
      </p:sp>
      <p:pic>
        <p:nvPicPr>
          <p:cNvPr id="4" name="Video from Eoghan Grace-4.mp4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8332" y="1944307"/>
            <a:ext cx="4008962" cy="3711457"/>
          </a:xfrm>
        </p:spPr>
      </p:pic>
      <p:pic>
        <p:nvPicPr>
          <p:cNvPr id="5" name="Picture 4" descr="IMG_2076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3739" y="1893657"/>
            <a:ext cx="4985499" cy="37391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0842" y="5770207"/>
            <a:ext cx="3480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Two wheel sets VIDEO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rot="5400000" flipH="1" flipV="1">
            <a:off x="2665175" y="5770210"/>
            <a:ext cx="391998" cy="4703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589180" y="5781486"/>
            <a:ext cx="2152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Extra wheel set 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rot="5400000" flipH="1" flipV="1">
            <a:off x="5565436" y="5095973"/>
            <a:ext cx="1912949" cy="31356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97146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2931" y="374335"/>
            <a:ext cx="5126597" cy="1116106"/>
          </a:xfrm>
        </p:spPr>
        <p:txBody>
          <a:bodyPr/>
          <a:lstStyle/>
          <a:p>
            <a:r>
              <a:rPr lang="en-US" dirty="0" smtClean="0"/>
              <a:t>Our PRESENTATION: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6019" y="2081160"/>
            <a:ext cx="7904757" cy="3861525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accent2">
                    <a:lumMod val="90000"/>
                    <a:lumOff val="10000"/>
                  </a:schemeClr>
                </a:solidFill>
              </a:rPr>
              <a:t>  BACKGROUND INFO</a:t>
            </a:r>
          </a:p>
          <a:p>
            <a:r>
              <a:rPr lang="en-US" sz="3200" dirty="0" smtClean="0">
                <a:solidFill>
                  <a:schemeClr val="accent2">
                    <a:lumMod val="90000"/>
                    <a:lumOff val="10000"/>
                  </a:schemeClr>
                </a:solidFill>
              </a:rPr>
              <a:t>  ROBOT DESIGN and MODIFICATIONS</a:t>
            </a:r>
          </a:p>
          <a:p>
            <a:r>
              <a:rPr lang="en-US" sz="3200" dirty="0" smtClean="0">
                <a:solidFill>
                  <a:schemeClr val="accent2">
                    <a:lumMod val="90000"/>
                    <a:lumOff val="10000"/>
                  </a:schemeClr>
                </a:solidFill>
              </a:rPr>
              <a:t> OUTREACH</a:t>
            </a:r>
          </a:p>
          <a:p>
            <a:r>
              <a:rPr lang="en-US" sz="3200" dirty="0" smtClean="0">
                <a:solidFill>
                  <a:schemeClr val="accent2">
                    <a:lumMod val="90000"/>
                    <a:lumOff val="10000"/>
                  </a:schemeClr>
                </a:solidFill>
              </a:rPr>
              <a:t>  WHAT WE HAVE LEARNT</a:t>
            </a:r>
          </a:p>
          <a:p>
            <a:r>
              <a:rPr lang="en-US" sz="3200" dirty="0" smtClean="0">
                <a:solidFill>
                  <a:schemeClr val="accent2">
                    <a:lumMod val="90000"/>
                    <a:lumOff val="10000"/>
                  </a:schemeClr>
                </a:solidFill>
              </a:rPr>
              <a:t>  DEMO</a:t>
            </a:r>
            <a:endParaRPr lang="en-US" sz="3200" dirty="0">
              <a:solidFill>
                <a:schemeClr val="accent2">
                  <a:lumMod val="90000"/>
                  <a:lumOff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8793" y="468414"/>
            <a:ext cx="6663008" cy="1116106"/>
          </a:xfrm>
        </p:spPr>
        <p:txBody>
          <a:bodyPr/>
          <a:lstStyle/>
          <a:p>
            <a:r>
              <a:rPr lang="en-US" dirty="0" smtClean="0"/>
              <a:t>Ball Intake: Elevator: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6668" y="1345579"/>
            <a:ext cx="5738026" cy="5016982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97146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1760" y="201855"/>
            <a:ext cx="6663008" cy="1116106"/>
          </a:xfrm>
        </p:spPr>
        <p:txBody>
          <a:bodyPr/>
          <a:lstStyle/>
          <a:p>
            <a:r>
              <a:rPr lang="en-US" dirty="0" smtClean="0"/>
              <a:t>Ball INTAKE: Harvest</a:t>
            </a:r>
            <a:endParaRPr lang="en-US" dirty="0"/>
          </a:p>
        </p:txBody>
      </p:sp>
      <p:pic>
        <p:nvPicPr>
          <p:cNvPr id="7" name="Picture 6" descr="HarvesterFrontElev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207031" y="800360"/>
            <a:ext cx="5811107" cy="5853375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97146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949" y="468414"/>
            <a:ext cx="6521909" cy="1116106"/>
          </a:xfrm>
        </p:spPr>
        <p:txBody>
          <a:bodyPr/>
          <a:lstStyle/>
          <a:p>
            <a:r>
              <a:rPr lang="en-US" dirty="0" smtClean="0">
                <a:solidFill>
                  <a:srgbClr val="4E1765"/>
                </a:solidFill>
              </a:rPr>
              <a:t>Harvesting Mechanism Video:</a:t>
            </a:r>
            <a:endParaRPr lang="en-US" dirty="0">
              <a:solidFill>
                <a:srgbClr val="4E1765"/>
              </a:solidFill>
            </a:endParaRPr>
          </a:p>
        </p:txBody>
      </p:sp>
      <p:pic>
        <p:nvPicPr>
          <p:cNvPr id="4" name="Ball Harvest Collect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1343327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97146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3883" y="405695"/>
            <a:ext cx="7101984" cy="1116106"/>
          </a:xfrm>
        </p:spPr>
        <p:txBody>
          <a:bodyPr/>
          <a:lstStyle/>
          <a:p>
            <a:r>
              <a:rPr lang="en-US" dirty="0" err="1" smtClean="0"/>
              <a:t>Colour</a:t>
            </a:r>
            <a:r>
              <a:rPr lang="en-US" dirty="0" smtClean="0"/>
              <a:t> Separation : Video</a:t>
            </a:r>
            <a:endParaRPr lang="en-US" dirty="0"/>
          </a:p>
        </p:txBody>
      </p:sp>
      <p:pic>
        <p:nvPicPr>
          <p:cNvPr id="4" name="Video from Eoghan Grace-3.mp4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52420" y="1600200"/>
            <a:ext cx="3540259" cy="4144963"/>
          </a:xfr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42863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3713" y="390015"/>
            <a:ext cx="6336989" cy="1116106"/>
          </a:xfrm>
        </p:spPr>
        <p:txBody>
          <a:bodyPr/>
          <a:lstStyle/>
          <a:p>
            <a:r>
              <a:rPr lang="en-US" dirty="0" err="1" smtClean="0"/>
              <a:t>Colour</a:t>
            </a:r>
            <a:r>
              <a:rPr lang="en-US" dirty="0" smtClean="0"/>
              <a:t> separation: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rot="10800000">
            <a:off x="3966453" y="2022710"/>
            <a:ext cx="2602491" cy="423356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600298" y="2116788"/>
            <a:ext cx="10817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Cable tie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280" y="1392101"/>
            <a:ext cx="7775976" cy="4613303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42863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113" y="468414"/>
            <a:ext cx="5847771" cy="1116106"/>
          </a:xfrm>
        </p:spPr>
        <p:txBody>
          <a:bodyPr/>
          <a:lstStyle/>
          <a:p>
            <a:r>
              <a:rPr lang="en-US" dirty="0" smtClean="0"/>
              <a:t>Ball Storage/Release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114" y="1081914"/>
            <a:ext cx="5706671" cy="5478167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24825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3713" y="390015"/>
            <a:ext cx="6336989" cy="1116106"/>
          </a:xfrm>
        </p:spPr>
        <p:txBody>
          <a:bodyPr/>
          <a:lstStyle/>
          <a:p>
            <a:r>
              <a:rPr lang="en-US" dirty="0" smtClean="0"/>
              <a:t>Ball Storage/Release: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718" y="1195893"/>
            <a:ext cx="7478247" cy="54020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15977" y="2493105"/>
            <a:ext cx="1410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EFB31"/>
                </a:solidFill>
              </a:rPr>
              <a:t>Brackets</a:t>
            </a:r>
            <a:endParaRPr lang="en-US" dirty="0">
              <a:solidFill>
                <a:srgbClr val="FEFB31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rot="5400000">
            <a:off x="5980904" y="3457455"/>
            <a:ext cx="1787509" cy="486007"/>
          </a:xfrm>
          <a:prstGeom prst="straightConnector1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5400000">
            <a:off x="5745699" y="3865122"/>
            <a:ext cx="2336307" cy="344909"/>
          </a:xfrm>
          <a:prstGeom prst="straightConnector1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6200000" flipH="1">
            <a:off x="536381" y="3798009"/>
            <a:ext cx="1556710" cy="255217"/>
          </a:xfrm>
          <a:prstGeom prst="straightConnector1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16200000" flipH="1">
            <a:off x="191428" y="4190002"/>
            <a:ext cx="2183906" cy="192507"/>
          </a:xfrm>
          <a:prstGeom prst="straightConnector1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44342" y="2676864"/>
            <a:ext cx="1410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EFB31"/>
                </a:solidFill>
              </a:rPr>
              <a:t>Brackets</a:t>
            </a:r>
            <a:endParaRPr lang="en-US" dirty="0">
              <a:solidFill>
                <a:srgbClr val="FEFB31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42863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5312" y="468414"/>
            <a:ext cx="5879126" cy="1116106"/>
          </a:xfrm>
        </p:spPr>
        <p:txBody>
          <a:bodyPr/>
          <a:lstStyle/>
          <a:p>
            <a:r>
              <a:rPr lang="en-US" dirty="0" smtClean="0"/>
              <a:t>Latches: Swing Left/Right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63" y="1426872"/>
            <a:ext cx="7037826" cy="5044714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24825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5312" y="468414"/>
            <a:ext cx="5879126" cy="1116106"/>
          </a:xfrm>
        </p:spPr>
        <p:txBody>
          <a:bodyPr/>
          <a:lstStyle/>
          <a:p>
            <a:r>
              <a:rPr lang="en-US" dirty="0" smtClean="0"/>
              <a:t>Latches: Swing in/out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406" y="1223033"/>
            <a:ext cx="7535616" cy="5031966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24825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5312" y="468414"/>
            <a:ext cx="5879126" cy="1116106"/>
          </a:xfrm>
        </p:spPr>
        <p:txBody>
          <a:bodyPr/>
          <a:lstStyle/>
          <a:p>
            <a:r>
              <a:rPr lang="en-US" dirty="0" smtClean="0"/>
              <a:t>Ball Release Video:</a:t>
            </a:r>
            <a:endParaRPr lang="en-US" dirty="0"/>
          </a:p>
        </p:txBody>
      </p:sp>
      <p:pic>
        <p:nvPicPr>
          <p:cNvPr id="5" name="UpRampDeposit.MO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1296287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24825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925" y="925114"/>
            <a:ext cx="8253589" cy="4688293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430038" y="815355"/>
            <a:ext cx="4002723" cy="5436233"/>
            <a:chOff x="2430038" y="815355"/>
            <a:chExt cx="4002723" cy="543623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30038" y="815355"/>
              <a:ext cx="4002723" cy="4145315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2477072" y="5174370"/>
              <a:ext cx="395077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1F4B90"/>
                  </a:solidFill>
                  <a:latin typeface="Chalkboard"/>
                  <a:cs typeface="Chalkboard"/>
                </a:rPr>
                <a:t>Confey Community College</a:t>
              </a:r>
              <a:endParaRPr lang="en-US" sz="3200" b="1" dirty="0">
                <a:solidFill>
                  <a:srgbClr val="1F4B90"/>
                </a:solidFill>
                <a:latin typeface="Chalkboard"/>
                <a:cs typeface="Chalkboard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251" y="280255"/>
            <a:ext cx="7556313" cy="1116106"/>
          </a:xfrm>
        </p:spPr>
        <p:txBody>
          <a:bodyPr/>
          <a:lstStyle/>
          <a:p>
            <a:pPr algn="ctr"/>
            <a:r>
              <a:rPr lang="en-US" dirty="0" smtClean="0"/>
              <a:t>SOFTWARE – HARDWARE Communication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091" y="1458231"/>
            <a:ext cx="7610810" cy="5111651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21109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506134" y="484094"/>
            <a:ext cx="3691466" cy="1116106"/>
          </a:xfrm>
        </p:spPr>
        <p:txBody>
          <a:bodyPr/>
          <a:lstStyle/>
          <a:p>
            <a:r>
              <a:rPr lang="en-US" sz="4800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 CODING:</a:t>
            </a:r>
            <a:endParaRPr lang="en-US" sz="4800" dirty="0">
              <a:solidFill>
                <a:schemeClr val="accent2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5400" y="3445933"/>
            <a:ext cx="4665133" cy="25310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026" y="1777999"/>
            <a:ext cx="4400974" cy="1913467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53024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Blockly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217" y="4537026"/>
            <a:ext cx="7556313" cy="1797658"/>
          </a:xfrm>
        </p:spPr>
        <p:txBody>
          <a:bodyPr/>
          <a:lstStyle/>
          <a:p>
            <a:pPr>
              <a:buFontTx/>
              <a:buChar char="-"/>
            </a:pPr>
            <a:r>
              <a:rPr lang="en-US" dirty="0" smtClean="0">
                <a:solidFill>
                  <a:srgbClr val="000000"/>
                </a:solidFill>
              </a:rPr>
              <a:t>Simplified Java.</a:t>
            </a:r>
          </a:p>
          <a:p>
            <a:pPr>
              <a:buFontTx/>
              <a:buChar char="-"/>
            </a:pPr>
            <a:r>
              <a:rPr lang="en-US" dirty="0" smtClean="0">
                <a:solidFill>
                  <a:srgbClr val="000000"/>
                </a:solidFill>
              </a:rPr>
              <a:t>Drag and Drop like Scratch</a:t>
            </a:r>
          </a:p>
          <a:p>
            <a:pPr>
              <a:buFontTx/>
              <a:buChar char="-"/>
            </a:pPr>
            <a:r>
              <a:rPr lang="en-US" dirty="0" smtClean="0">
                <a:solidFill>
                  <a:srgbClr val="000000"/>
                </a:solidFill>
              </a:rPr>
              <a:t>Easy to understand/program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8186" y="1160313"/>
            <a:ext cx="4820619" cy="3326689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2706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5" y="484094"/>
            <a:ext cx="1320136" cy="1116106"/>
          </a:xfrm>
        </p:spPr>
        <p:txBody>
          <a:bodyPr/>
          <a:lstStyle/>
          <a:p>
            <a:r>
              <a:rPr lang="en-US" dirty="0" smtClean="0"/>
              <a:t>Java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9572" y="3613108"/>
            <a:ext cx="7556313" cy="3244892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sz="2800" dirty="0" smtClean="0">
                <a:solidFill>
                  <a:schemeClr val="tx1"/>
                </a:solidFill>
              </a:rPr>
              <a:t>FASTER communication with tablet</a:t>
            </a:r>
          </a:p>
          <a:p>
            <a:pPr>
              <a:buFontTx/>
              <a:buChar char="-"/>
            </a:pPr>
            <a:r>
              <a:rPr lang="en-US" sz="2800" dirty="0" smtClean="0">
                <a:solidFill>
                  <a:schemeClr val="tx1"/>
                </a:solidFill>
              </a:rPr>
              <a:t>Better FLEXIBILITY for coding</a:t>
            </a:r>
          </a:p>
          <a:p>
            <a:pPr>
              <a:buFontTx/>
              <a:buChar char="-"/>
            </a:pPr>
            <a:r>
              <a:rPr lang="en-US" sz="2800" dirty="0" smtClean="0">
                <a:solidFill>
                  <a:schemeClr val="tx1"/>
                </a:solidFill>
              </a:rPr>
              <a:t>EASIER to use ultimately</a:t>
            </a:r>
          </a:p>
          <a:p>
            <a:pPr>
              <a:buFontTx/>
              <a:buChar char="-"/>
            </a:pPr>
            <a:r>
              <a:rPr lang="en-US" sz="2800" dirty="0" smtClean="0">
                <a:solidFill>
                  <a:schemeClr val="tx1"/>
                </a:solidFill>
              </a:rPr>
              <a:t>More MATHEMATICAL functions</a:t>
            </a:r>
          </a:p>
          <a:p>
            <a:pPr>
              <a:buFontTx/>
              <a:buChar char="-"/>
            </a:pP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4475" y="439038"/>
            <a:ext cx="3348643" cy="2510356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22165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Software development to date: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506" y="565326"/>
            <a:ext cx="7556313" cy="6292674"/>
          </a:xfrm>
        </p:spPr>
        <p:txBody>
          <a:bodyPr>
            <a:noAutofit/>
          </a:bodyPr>
          <a:lstStyle/>
          <a:p>
            <a:pPr marL="457200" indent="-457200">
              <a:buNone/>
            </a:pPr>
            <a:endParaRPr lang="en-US" sz="2800" dirty="0" smtClean="0">
              <a:solidFill>
                <a:srgbClr val="000000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rgbClr val="000000"/>
                </a:solidFill>
              </a:rPr>
              <a:t>Enabled WIRELESS programming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rgbClr val="000000"/>
                </a:solidFill>
              </a:rPr>
              <a:t>BASIC MOTION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rgbClr val="000000"/>
                </a:solidFill>
              </a:rPr>
              <a:t>RAISE/LOWER Claw/Harvester 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rgbClr val="000000"/>
                </a:solidFill>
              </a:rPr>
              <a:t>COLOUR separation or NO separation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rgbClr val="000000"/>
                </a:solidFill>
              </a:rPr>
              <a:t>Keep SCORE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rgbClr val="000000"/>
                </a:solidFill>
              </a:rPr>
              <a:t>Ball RELEASE  1or 2 latches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rgbClr val="000000"/>
                </a:solidFill>
              </a:rPr>
              <a:t>Turn ON/OFF Wheel Intake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rgbClr val="000000"/>
                </a:solidFill>
              </a:rPr>
              <a:t>Turn ON/OFF Harvester Intake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Customised</a:t>
            </a:r>
            <a:r>
              <a:rPr lang="en-US" dirty="0" smtClean="0"/>
              <a:t> GAMEPAD: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3701" y="1363227"/>
            <a:ext cx="5571318" cy="44689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4981" y="562494"/>
            <a:ext cx="6945207" cy="927098"/>
          </a:xfrm>
        </p:spPr>
        <p:txBody>
          <a:bodyPr/>
          <a:lstStyle/>
          <a:p>
            <a:pPr algn="ctr"/>
            <a:r>
              <a:rPr lang="en-US" dirty="0" smtClean="0"/>
              <a:t>OUTREACH: </a:t>
            </a:r>
            <a:br>
              <a:rPr lang="en-US" dirty="0" smtClean="0"/>
            </a:br>
            <a:r>
              <a:rPr lang="en-US" dirty="0" smtClean="0"/>
              <a:t>Primary School Visits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4" y="1981200"/>
            <a:ext cx="4283215" cy="4144963"/>
          </a:xfrm>
        </p:spPr>
        <p:txBody>
          <a:bodyPr/>
          <a:lstStyle/>
          <a:p>
            <a:r>
              <a:rPr lang="en-US" dirty="0" smtClean="0">
                <a:solidFill>
                  <a:srgbClr val="772399"/>
                </a:solidFill>
              </a:rPr>
              <a:t>5</a:t>
            </a:r>
            <a:r>
              <a:rPr lang="en-US" baseline="30000" dirty="0" smtClean="0">
                <a:solidFill>
                  <a:srgbClr val="772399"/>
                </a:solidFill>
              </a:rPr>
              <a:t>th</a:t>
            </a:r>
            <a:r>
              <a:rPr lang="en-US" dirty="0" smtClean="0">
                <a:solidFill>
                  <a:srgbClr val="772399"/>
                </a:solidFill>
              </a:rPr>
              <a:t> and 6</a:t>
            </a:r>
            <a:r>
              <a:rPr lang="en-US" baseline="30000" dirty="0" smtClean="0">
                <a:solidFill>
                  <a:srgbClr val="772399"/>
                </a:solidFill>
              </a:rPr>
              <a:t>th</a:t>
            </a:r>
            <a:r>
              <a:rPr lang="en-US" dirty="0" smtClean="0">
                <a:solidFill>
                  <a:srgbClr val="772399"/>
                </a:solidFill>
              </a:rPr>
              <a:t> Class students (12 – 13 yrs)</a:t>
            </a:r>
          </a:p>
          <a:p>
            <a:r>
              <a:rPr lang="en-US" dirty="0" smtClean="0">
                <a:solidFill>
                  <a:srgbClr val="772399"/>
                </a:solidFill>
              </a:rPr>
              <a:t>Explain Competition</a:t>
            </a:r>
          </a:p>
          <a:p>
            <a:r>
              <a:rPr lang="en-US" dirty="0" smtClean="0">
                <a:solidFill>
                  <a:srgbClr val="772399"/>
                </a:solidFill>
              </a:rPr>
              <a:t>Underlying purpose</a:t>
            </a:r>
          </a:p>
          <a:p>
            <a:r>
              <a:rPr lang="en-US" dirty="0" smtClean="0">
                <a:solidFill>
                  <a:srgbClr val="772399"/>
                </a:solidFill>
              </a:rPr>
              <a:t>How Robot works</a:t>
            </a:r>
          </a:p>
          <a:p>
            <a:r>
              <a:rPr lang="en-US" dirty="0" smtClean="0">
                <a:solidFill>
                  <a:srgbClr val="772399"/>
                </a:solidFill>
              </a:rPr>
              <a:t>Demo</a:t>
            </a:r>
          </a:p>
          <a:p>
            <a:r>
              <a:rPr lang="en-US" dirty="0" smtClean="0">
                <a:solidFill>
                  <a:srgbClr val="772399"/>
                </a:solidFill>
              </a:rPr>
              <a:t>Students have a go</a:t>
            </a:r>
          </a:p>
          <a:p>
            <a:endParaRPr lang="en-US" dirty="0">
              <a:solidFill>
                <a:srgbClr val="772399"/>
              </a:solidFill>
            </a:endParaRPr>
          </a:p>
        </p:txBody>
      </p:sp>
      <p:pic>
        <p:nvPicPr>
          <p:cNvPr id="4" name="Picture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15701" y="2209907"/>
            <a:ext cx="2933700" cy="344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0659" y="201856"/>
            <a:ext cx="6945207" cy="927098"/>
          </a:xfrm>
        </p:spPr>
        <p:txBody>
          <a:bodyPr/>
          <a:lstStyle/>
          <a:p>
            <a:pPr algn="ctr"/>
            <a:r>
              <a:rPr lang="en-US" dirty="0" smtClean="0"/>
              <a:t>OUTREACH: </a:t>
            </a:r>
            <a:br>
              <a:rPr lang="en-US" dirty="0" smtClean="0"/>
            </a:br>
            <a:r>
              <a:rPr lang="en-US" dirty="0" smtClean="0"/>
              <a:t>Primary School Visits</a:t>
            </a:r>
            <a:endParaRPr lang="en-US" dirty="0"/>
          </a:p>
        </p:txBody>
      </p:sp>
      <p:pic>
        <p:nvPicPr>
          <p:cNvPr id="6" name="Picture 5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4667" y="1456846"/>
            <a:ext cx="3797300" cy="504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31157" y="1484764"/>
            <a:ext cx="3365500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27720" y="4201929"/>
            <a:ext cx="3251200" cy="231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4981" y="562494"/>
            <a:ext cx="6945207" cy="927098"/>
          </a:xfrm>
        </p:spPr>
        <p:txBody>
          <a:bodyPr/>
          <a:lstStyle/>
          <a:p>
            <a:pPr algn="ctr"/>
            <a:r>
              <a:rPr lang="en-US" dirty="0" smtClean="0"/>
              <a:t>OUTREACH: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6606" y="2169359"/>
            <a:ext cx="7685269" cy="3365648"/>
          </a:xfrm>
        </p:spPr>
        <p:txBody>
          <a:bodyPr>
            <a:noAutofit/>
          </a:bodyPr>
          <a:lstStyle/>
          <a:p>
            <a:r>
              <a:rPr lang="en-US" sz="2800" dirty="0" err="1" smtClean="0">
                <a:solidFill>
                  <a:srgbClr val="772399"/>
                </a:solidFill>
              </a:rPr>
              <a:t>Liffey</a:t>
            </a:r>
            <a:r>
              <a:rPr lang="en-US" sz="2800" dirty="0" smtClean="0">
                <a:solidFill>
                  <a:srgbClr val="772399"/>
                </a:solidFill>
              </a:rPr>
              <a:t> Champion</a:t>
            </a:r>
          </a:p>
          <a:p>
            <a:r>
              <a:rPr lang="en-US" sz="2800" dirty="0" smtClean="0">
                <a:solidFill>
                  <a:srgbClr val="772399"/>
                </a:solidFill>
              </a:rPr>
              <a:t> </a:t>
            </a:r>
            <a:r>
              <a:rPr lang="en-US" sz="2800" dirty="0" err="1" smtClean="0">
                <a:solidFill>
                  <a:srgbClr val="772399"/>
                </a:solidFill>
              </a:rPr>
              <a:t>CoderDojo</a:t>
            </a:r>
            <a:r>
              <a:rPr lang="en-US" sz="2800" dirty="0" smtClean="0">
                <a:solidFill>
                  <a:srgbClr val="772399"/>
                </a:solidFill>
              </a:rPr>
              <a:t> Coolest Projects, RDS</a:t>
            </a:r>
          </a:p>
          <a:p>
            <a:r>
              <a:rPr lang="en-US" sz="2800" dirty="0" smtClean="0">
                <a:solidFill>
                  <a:srgbClr val="772399"/>
                </a:solidFill>
              </a:rPr>
              <a:t>TV3</a:t>
            </a:r>
          </a:p>
          <a:p>
            <a:r>
              <a:rPr lang="en-US" sz="2800" dirty="0" smtClean="0">
                <a:solidFill>
                  <a:srgbClr val="772399"/>
                </a:solidFill>
              </a:rPr>
              <a:t>Intel</a:t>
            </a:r>
          </a:p>
          <a:p>
            <a:r>
              <a:rPr lang="en-US" sz="2800" dirty="0" smtClean="0">
                <a:solidFill>
                  <a:srgbClr val="772399"/>
                </a:solidFill>
              </a:rPr>
              <a:t>KWETB</a:t>
            </a:r>
            <a:endParaRPr lang="en-US" sz="2800" dirty="0">
              <a:solidFill>
                <a:srgbClr val="7723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LAST few Days: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0378" y="2151380"/>
            <a:ext cx="7770813" cy="3273868"/>
          </a:xfrm>
        </p:spPr>
        <p:txBody>
          <a:bodyPr>
            <a:noAutofit/>
          </a:bodyPr>
          <a:lstStyle/>
          <a:p>
            <a:pPr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PRACTICE!!! </a:t>
            </a:r>
          </a:p>
          <a:p>
            <a:pPr lvl="1">
              <a:buFont typeface="Arial"/>
              <a:buChar char="•"/>
            </a:pPr>
            <a:r>
              <a:rPr lang="en-US" sz="2200" dirty="0" smtClean="0">
                <a:solidFill>
                  <a:srgbClr val="000000"/>
                </a:solidFill>
              </a:rPr>
              <a:t>Timing</a:t>
            </a:r>
          </a:p>
          <a:p>
            <a:pPr lvl="1">
              <a:buFont typeface="Arial"/>
              <a:buChar char="•"/>
            </a:pPr>
            <a:r>
              <a:rPr lang="en-US" sz="2200" dirty="0" smtClean="0">
                <a:solidFill>
                  <a:srgbClr val="000000"/>
                </a:solidFill>
              </a:rPr>
              <a:t>Identify necessary design tweaks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STRATEGIES</a:t>
            </a:r>
          </a:p>
          <a:p>
            <a:pPr lvl="1">
              <a:buFont typeface="Arial"/>
              <a:buChar char="•"/>
            </a:pPr>
            <a:r>
              <a:rPr lang="en-US" sz="2200" dirty="0" smtClean="0">
                <a:solidFill>
                  <a:srgbClr val="000000"/>
                </a:solidFill>
              </a:rPr>
              <a:t>Think</a:t>
            </a:r>
          </a:p>
          <a:p>
            <a:pPr lvl="1">
              <a:buFont typeface="Arial"/>
              <a:buChar char="•"/>
            </a:pPr>
            <a:r>
              <a:rPr lang="en-US" sz="2200" dirty="0" smtClean="0">
                <a:solidFill>
                  <a:srgbClr val="000000"/>
                </a:solidFill>
              </a:rPr>
              <a:t>Communicate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9674" y="3881574"/>
            <a:ext cx="5020773" cy="27412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593" y="0"/>
            <a:ext cx="4441886" cy="38102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52458" y="250879"/>
            <a:ext cx="25711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Accelerometer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4965444" y="1406792"/>
            <a:ext cx="25711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Pressure Sensor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5592551" y="2096710"/>
            <a:ext cx="25711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Internal/External Temperature Sensor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1897268"/>
            <a:ext cx="1587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GPS locator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5247643" y="779598"/>
            <a:ext cx="25711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Humidity Sensor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6960428" y="3084543"/>
            <a:ext cx="21835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Solar energy sensing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1171449" y="5828526"/>
            <a:ext cx="25711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Two way Communication</a:t>
            </a:r>
            <a:endParaRPr lang="en-US" sz="20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9714" y="4491233"/>
            <a:ext cx="1718862" cy="141634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150206" y="4041018"/>
            <a:ext cx="10861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Buzzer</a:t>
            </a:r>
            <a:endParaRPr lang="en-US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3778320" y="3402539"/>
            <a:ext cx="1019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Light</a:t>
            </a:r>
            <a:endParaRPr lang="en-US" sz="20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203810" y="2619846"/>
            <a:ext cx="1770185" cy="236024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982310" y="3707339"/>
            <a:ext cx="14667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Parachute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1833" y="233216"/>
            <a:ext cx="5832092" cy="1116106"/>
          </a:xfrm>
        </p:spPr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Hard Work ......But...!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Content Placeholder 3" descr="IMG_20170529_12554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13473" b="13473"/>
          <a:stretch>
            <a:fillRect/>
          </a:stretch>
        </p:blipFill>
        <p:spPr>
          <a:xfrm>
            <a:off x="0" y="1442794"/>
            <a:ext cx="5319060" cy="2913898"/>
          </a:xfrm>
        </p:spPr>
      </p:pic>
      <p:pic>
        <p:nvPicPr>
          <p:cNvPr id="6" name="Picture 5" descr="IMG_20170606_115657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42918"/>
          <a:stretch/>
        </p:blipFill>
        <p:spPr>
          <a:xfrm>
            <a:off x="4960471" y="1442794"/>
            <a:ext cx="4183529" cy="3184031"/>
          </a:xfrm>
          <a:prstGeom prst="rect">
            <a:avLst/>
          </a:prstGeom>
        </p:spPr>
      </p:pic>
      <p:pic>
        <p:nvPicPr>
          <p:cNvPr id="7" name="Picture 6" descr="Photo from Eoghan Grac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3361766"/>
            <a:ext cx="3600822" cy="4801095"/>
          </a:xfrm>
          <a:prstGeom prst="rect">
            <a:avLst/>
          </a:prstGeom>
        </p:spPr>
      </p:pic>
      <p:pic>
        <p:nvPicPr>
          <p:cNvPr id="5" name="Picture 4" descr="IMG_20170531_121420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466353" y="3361766"/>
            <a:ext cx="5677647" cy="4258235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53038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5142" y="452735"/>
            <a:ext cx="4455669" cy="1116106"/>
          </a:xfrm>
        </p:spPr>
        <p:txBody>
          <a:bodyPr/>
          <a:lstStyle/>
          <a:p>
            <a:r>
              <a:rPr lang="en-US" dirty="0" smtClean="0"/>
              <a:t>We’ve Learnt a lot 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910" y="1535214"/>
            <a:ext cx="8111704" cy="4575269"/>
          </a:xfrm>
        </p:spPr>
        <p:txBody>
          <a:bodyPr>
            <a:noAutofit/>
          </a:bodyPr>
          <a:lstStyle/>
          <a:p>
            <a:pPr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Team work </a:t>
            </a:r>
          </a:p>
          <a:p>
            <a:pPr lvl="1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Planning</a:t>
            </a:r>
          </a:p>
          <a:p>
            <a:pPr lvl="1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Agreeing roles by identifying strengths</a:t>
            </a:r>
          </a:p>
          <a:p>
            <a:pPr lvl="1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Teamwork with the other participating teams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 Other	</a:t>
            </a:r>
          </a:p>
          <a:p>
            <a:pPr lvl="1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Learning through doing – trial and error</a:t>
            </a:r>
          </a:p>
          <a:p>
            <a:pPr lvl="1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Learn from others experiences</a:t>
            </a:r>
          </a:p>
          <a:p>
            <a:pPr lvl="1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Learn through discussion as a team</a:t>
            </a:r>
          </a:p>
          <a:p>
            <a:pPr lvl="1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Be flexible – willing to adapt/improve on weaknesses</a:t>
            </a:r>
          </a:p>
          <a:p>
            <a:pPr lvl="1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Refuse to give up</a:t>
            </a:r>
          </a:p>
          <a:p>
            <a:pPr lvl="1">
              <a:buFont typeface="Arial"/>
              <a:buChar char="•"/>
            </a:pPr>
            <a:endParaRPr lang="en-US" sz="2400" dirty="0" smtClean="0">
              <a:solidFill>
                <a:srgbClr val="000000"/>
              </a:solidFill>
            </a:endParaRPr>
          </a:p>
          <a:p>
            <a:pPr lvl="1">
              <a:buFont typeface="Arial"/>
              <a:buChar char="•"/>
            </a:pPr>
            <a:endParaRPr lang="en-US" sz="2400" dirty="0" smtClean="0">
              <a:solidFill>
                <a:srgbClr val="000000"/>
              </a:solidFill>
            </a:endParaRPr>
          </a:p>
          <a:p>
            <a:pPr>
              <a:buFont typeface="Arial"/>
              <a:buChar char="•"/>
            </a:pPr>
            <a:endParaRPr lang="en-US" sz="2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2453" y="1787510"/>
            <a:ext cx="5546595" cy="3825895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2430037" y="1473910"/>
            <a:ext cx="4577880" cy="3836480"/>
            <a:chOff x="5785058" y="3838359"/>
            <a:chExt cx="2727915" cy="227931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8613" y="3838359"/>
              <a:ext cx="2022420" cy="2094466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5785058" y="5879966"/>
              <a:ext cx="2727915" cy="2377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1F4B90"/>
                  </a:solidFill>
                  <a:latin typeface="Chalkboard"/>
                  <a:cs typeface="Chalkboard"/>
                </a:rPr>
                <a:t>Confey Community College</a:t>
              </a:r>
              <a:endParaRPr lang="en-US" sz="2000" b="1" dirty="0">
                <a:solidFill>
                  <a:srgbClr val="1F4B90"/>
                </a:solidFill>
                <a:latin typeface="Chalkboard"/>
                <a:cs typeface="Chalkboard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97888" y="1417897"/>
            <a:ext cx="8124829" cy="4728627"/>
            <a:chOff x="341112" y="3032928"/>
            <a:chExt cx="3656694" cy="2762406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85220" y="3032928"/>
              <a:ext cx="3012586" cy="2762406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1112" y="3218745"/>
              <a:ext cx="1085555" cy="1525789"/>
            </a:xfrm>
            <a:prstGeom prst="rect">
              <a:avLst/>
            </a:prstGeom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429" y="478626"/>
            <a:ext cx="7964256" cy="608938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132163" y="0"/>
            <a:ext cx="61770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THANK YOU </a:t>
            </a:r>
            <a:endParaRPr lang="en-US" sz="6000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18610" y="2424506"/>
            <a:ext cx="1065275" cy="664436"/>
          </a:xfrm>
          <a:prstGeom prst="rect">
            <a:avLst/>
          </a:prstGeom>
        </p:spPr>
      </p:pic>
      <p:sp>
        <p:nvSpPr>
          <p:cNvPr id="39" name="Freeform 38"/>
          <p:cNvSpPr/>
          <p:nvPr/>
        </p:nvSpPr>
        <p:spPr>
          <a:xfrm>
            <a:off x="2414361" y="1677751"/>
            <a:ext cx="2947402" cy="1050553"/>
          </a:xfrm>
          <a:custGeom>
            <a:avLst/>
            <a:gdLst>
              <a:gd name="connsiteX0" fmla="*/ 2947402 w 2947402"/>
              <a:gd name="connsiteY0" fmla="*/ 580156 h 1050553"/>
              <a:gd name="connsiteX1" fmla="*/ 1332602 w 2947402"/>
              <a:gd name="connsiteY1" fmla="*/ 78399 h 1050553"/>
              <a:gd name="connsiteX2" fmla="*/ 0 w 2947402"/>
              <a:gd name="connsiteY2" fmla="*/ 1050553 h 1050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47402" h="1050553">
                <a:moveTo>
                  <a:pt x="2947402" y="580156"/>
                </a:moveTo>
                <a:cubicBezTo>
                  <a:pt x="2385619" y="290078"/>
                  <a:pt x="1823836" y="0"/>
                  <a:pt x="1332602" y="78399"/>
                </a:cubicBezTo>
                <a:cubicBezTo>
                  <a:pt x="841368" y="156798"/>
                  <a:pt x="420684" y="603675"/>
                  <a:pt x="0" y="1050553"/>
                </a:cubicBezTo>
              </a:path>
            </a:pathLst>
          </a:custGeom>
          <a:ln w="38100" cmpd="sng">
            <a:solidFill>
              <a:schemeClr val="accent6">
                <a:lumMod val="60000"/>
                <a:lumOff val="40000"/>
              </a:schemeClr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9" grpId="0" animBg="1"/>
      <p:bldP spid="39" grpId="2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Unknown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3982" t="6642" r="15478" b="6006"/>
          <a:stretch/>
        </p:blipFill>
        <p:spPr>
          <a:xfrm>
            <a:off x="1882562" y="595836"/>
            <a:ext cx="4543799" cy="5682008"/>
          </a:xfr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92201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4114" y="5244477"/>
            <a:ext cx="8649886" cy="161352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FIRST GLOBAL World Robotics Competition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4990384" y="5899058"/>
            <a:ext cx="289692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</a:rPr>
              <a:t>Team </a:t>
            </a:r>
            <a:r>
              <a:rPr lang="en-US" sz="3200" dirty="0" smtClean="0">
                <a:solidFill>
                  <a:srgbClr val="008000"/>
                </a:solidFill>
              </a:rPr>
              <a:t>IRELAND</a:t>
            </a:r>
            <a:endParaRPr lang="en-US" sz="3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9178" y="5535006"/>
            <a:ext cx="1062054" cy="10662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881" y="235199"/>
            <a:ext cx="8730035" cy="511165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51327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35912" y="0"/>
            <a:ext cx="92492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smtClean="0">
                <a:solidFill>
                  <a:srgbClr val="4E1765"/>
                </a:solidFill>
              </a:rPr>
              <a:t>F</a:t>
            </a:r>
            <a:endParaRPr lang="en-US" sz="8800" dirty="0">
              <a:solidFill>
                <a:srgbClr val="4E1765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35912" y="1225730"/>
            <a:ext cx="92492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smtClean="0">
                <a:solidFill>
                  <a:srgbClr val="4E1765"/>
                </a:solidFill>
              </a:rPr>
              <a:t>I</a:t>
            </a:r>
            <a:endParaRPr lang="en-US" sz="8800" dirty="0">
              <a:solidFill>
                <a:srgbClr val="4E1765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35912" y="2440635"/>
            <a:ext cx="115906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smtClean="0">
                <a:solidFill>
                  <a:srgbClr val="4E1765"/>
                </a:solidFill>
              </a:rPr>
              <a:t>R</a:t>
            </a:r>
            <a:endParaRPr lang="en-US" sz="8800" dirty="0">
              <a:solidFill>
                <a:srgbClr val="4E1765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35912" y="3714281"/>
            <a:ext cx="92492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smtClean="0">
                <a:solidFill>
                  <a:srgbClr val="4E1765"/>
                </a:solidFill>
              </a:rPr>
              <a:t>S</a:t>
            </a:r>
            <a:endParaRPr lang="en-US" sz="8800" dirty="0">
              <a:solidFill>
                <a:srgbClr val="4E1765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35912" y="4909952"/>
            <a:ext cx="92492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smtClean="0">
                <a:solidFill>
                  <a:srgbClr val="4E1765"/>
                </a:solidFill>
              </a:rPr>
              <a:t>T</a:t>
            </a:r>
            <a:endParaRPr lang="en-US" sz="8800" dirty="0">
              <a:solidFill>
                <a:srgbClr val="4E1765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37276" y="210067"/>
            <a:ext cx="17664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4E1765"/>
                </a:solidFill>
              </a:rPr>
              <a:t>For</a:t>
            </a:r>
            <a:endParaRPr lang="en-US" sz="6000" dirty="0">
              <a:solidFill>
                <a:srgbClr val="4E1765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37276" y="1446550"/>
            <a:ext cx="61012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4E1765"/>
                </a:solidFill>
              </a:rPr>
              <a:t>Inspiration   </a:t>
            </a:r>
            <a:r>
              <a:rPr lang="en-US" sz="3200" dirty="0" smtClean="0">
                <a:solidFill>
                  <a:srgbClr val="4E1765"/>
                </a:solidFill>
              </a:rPr>
              <a:t>and</a:t>
            </a:r>
            <a:endParaRPr lang="en-US" sz="6000" dirty="0">
              <a:solidFill>
                <a:srgbClr val="4E1765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37276" y="2672280"/>
            <a:ext cx="61012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4E1765"/>
                </a:solidFill>
              </a:rPr>
              <a:t>Recognition  </a:t>
            </a:r>
            <a:r>
              <a:rPr lang="en-US" sz="3200" dirty="0" smtClean="0">
                <a:solidFill>
                  <a:srgbClr val="4E1765"/>
                </a:solidFill>
              </a:rPr>
              <a:t>of</a:t>
            </a:r>
            <a:endParaRPr lang="en-US" sz="6000" dirty="0">
              <a:solidFill>
                <a:srgbClr val="4E1765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37276" y="3887185"/>
            <a:ext cx="35887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4E1765"/>
                </a:solidFill>
              </a:rPr>
              <a:t>Science</a:t>
            </a:r>
            <a:endParaRPr lang="en-US" sz="6000" dirty="0">
              <a:solidFill>
                <a:srgbClr val="4E1765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70063" y="5156874"/>
            <a:ext cx="64739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4E1765"/>
                </a:solidFill>
              </a:rPr>
              <a:t>Technology</a:t>
            </a:r>
            <a:endParaRPr lang="en-US" sz="6000" dirty="0">
              <a:solidFill>
                <a:srgbClr val="4E1765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1"/>
      <p:bldP spid="8" grpId="0"/>
      <p:bldP spid="10" grpId="0"/>
      <p:bldP spid="11" grpId="0"/>
      <p:bldP spid="12" grpId="0"/>
      <p:bldP spid="13" grpId="1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942" y="1579731"/>
            <a:ext cx="3132551" cy="4536397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20700" y="270933"/>
            <a:ext cx="4367698" cy="1116106"/>
          </a:xfrm>
        </p:spPr>
        <p:txBody>
          <a:bodyPr/>
          <a:lstStyle/>
          <a:p>
            <a:r>
              <a:rPr lang="en-US" sz="4400" dirty="0" smtClean="0"/>
              <a:t>Dean </a:t>
            </a:r>
            <a:r>
              <a:rPr lang="en-US" sz="4400" dirty="0" err="1" smtClean="0"/>
              <a:t>Kamen</a:t>
            </a:r>
            <a:endParaRPr lang="en-US" sz="4400" dirty="0"/>
          </a:p>
        </p:txBody>
      </p:sp>
      <p:sp>
        <p:nvSpPr>
          <p:cNvPr id="6" name="TextBox 5"/>
          <p:cNvSpPr txBox="1"/>
          <p:nvPr/>
        </p:nvSpPr>
        <p:spPr>
          <a:xfrm>
            <a:off x="3413139" y="2052616"/>
            <a:ext cx="456776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4800" dirty="0" smtClean="0">
                <a:solidFill>
                  <a:schemeClr val="accent2">
                    <a:lumMod val="90000"/>
                    <a:lumOff val="10000"/>
                  </a:schemeClr>
                </a:solidFill>
              </a:rPr>
              <a:t> Inventor</a:t>
            </a:r>
          </a:p>
          <a:p>
            <a:pPr>
              <a:buFont typeface="Arial"/>
              <a:buChar char="•"/>
            </a:pPr>
            <a:endParaRPr lang="en-US" sz="4800" dirty="0" smtClean="0">
              <a:solidFill>
                <a:schemeClr val="accent2">
                  <a:lumMod val="90000"/>
                  <a:lumOff val="10000"/>
                </a:schemeClr>
              </a:solidFill>
            </a:endParaRPr>
          </a:p>
          <a:p>
            <a:pPr>
              <a:buFont typeface="Arial"/>
              <a:buChar char="•"/>
            </a:pPr>
            <a:r>
              <a:rPr lang="en-US" sz="4800" dirty="0" smtClean="0">
                <a:solidFill>
                  <a:schemeClr val="accent2">
                    <a:lumMod val="90000"/>
                    <a:lumOff val="10000"/>
                  </a:schemeClr>
                </a:solidFill>
              </a:rPr>
              <a:t> Philanthropist</a:t>
            </a:r>
          </a:p>
          <a:p>
            <a:pPr>
              <a:buFont typeface="Arial"/>
              <a:buChar char="•"/>
            </a:pPr>
            <a:endParaRPr lang="en-US" sz="4800" dirty="0" smtClean="0">
              <a:solidFill>
                <a:schemeClr val="accent2">
                  <a:lumMod val="90000"/>
                  <a:lumOff val="10000"/>
                </a:schemeClr>
              </a:solidFill>
            </a:endParaRPr>
          </a:p>
          <a:p>
            <a:pPr>
              <a:buFont typeface="Arial"/>
              <a:buChar char="•"/>
            </a:pPr>
            <a:r>
              <a:rPr lang="en-US" sz="4800" dirty="0" smtClean="0">
                <a:solidFill>
                  <a:schemeClr val="accent2">
                    <a:lumMod val="90000"/>
                    <a:lumOff val="10000"/>
                  </a:schemeClr>
                </a:solidFill>
              </a:rPr>
              <a:t> STEM</a:t>
            </a:r>
            <a:endParaRPr lang="en-US" sz="4800" dirty="0">
              <a:solidFill>
                <a:schemeClr val="accent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8400" y="4292392"/>
            <a:ext cx="1315275" cy="23285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1194" y="270933"/>
            <a:ext cx="1540528" cy="14607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1993" y="203839"/>
            <a:ext cx="2330242" cy="35769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7" y="501027"/>
            <a:ext cx="4826000" cy="1116106"/>
          </a:xfrm>
        </p:spPr>
        <p:txBody>
          <a:bodyPr/>
          <a:lstStyle/>
          <a:p>
            <a:r>
              <a:rPr lang="en-US" dirty="0" smtClean="0"/>
              <a:t>The unboxed KIT (1852 components!):</a:t>
            </a:r>
            <a:endParaRPr lang="en-US" dirty="0"/>
          </a:p>
        </p:txBody>
      </p:sp>
      <p:pic>
        <p:nvPicPr>
          <p:cNvPr id="4" name="Picture 3" descr="Unboxing 5 (6 x 3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846594" y="2242227"/>
            <a:ext cx="7352826" cy="3904573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8005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5667" y="219519"/>
            <a:ext cx="4832508" cy="644528"/>
          </a:xfrm>
        </p:spPr>
        <p:txBody>
          <a:bodyPr/>
          <a:lstStyle/>
          <a:p>
            <a:r>
              <a:rPr lang="en-US" dirty="0" smtClean="0"/>
              <a:t>Our First Thoughts: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4459" y="969599"/>
            <a:ext cx="5526230" cy="46751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8132" y="2932142"/>
            <a:ext cx="16461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Flexible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497844" y="2661184"/>
            <a:ext cx="16461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Adaptable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3496120" y="5922606"/>
            <a:ext cx="2853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Communication VIP</a:t>
            </a:r>
            <a:endParaRPr lang="en-US" sz="2400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8005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dvantage">
  <a:themeElements>
    <a:clrScheme name="Advantage">
      <a:dk1>
        <a:sysClr val="windowText" lastClr="000000"/>
      </a:dk1>
      <a:lt1>
        <a:sysClr val="window" lastClr="FFFFFF"/>
      </a:lt1>
      <a:dk2>
        <a:srgbClr val="2B142D"/>
      </a:dk2>
      <a:lt2>
        <a:srgbClr val="C3AFCC"/>
      </a:lt2>
      <a:accent1>
        <a:srgbClr val="663366"/>
      </a:accent1>
      <a:accent2>
        <a:srgbClr val="330F42"/>
      </a:accent2>
      <a:accent3>
        <a:srgbClr val="666699"/>
      </a:accent3>
      <a:accent4>
        <a:srgbClr val="999966"/>
      </a:accent4>
      <a:accent5>
        <a:srgbClr val="F7901E"/>
      </a:accent5>
      <a:accent6>
        <a:srgbClr val="A3A101"/>
      </a:accent6>
      <a:hlink>
        <a:srgbClr val="BC5FBC"/>
      </a:hlink>
      <a:folHlink>
        <a:srgbClr val="9775A7"/>
      </a:folHlink>
    </a:clrScheme>
    <a:fontScheme name="Advantage">
      <a:majorFont>
        <a:latin typeface="Rockwell"/>
        <a:ea typeface=""/>
        <a:cs typeface=""/>
        <a:font script="Jpan" typeface="ＭＳ ゴシック"/>
      </a:majorFont>
      <a:minorFont>
        <a:latin typeface="Rockwell"/>
        <a:ea typeface=""/>
        <a:cs typeface=""/>
        <a:font script="Jpan" typeface="ＭＳ ゴシック"/>
      </a:minorFont>
    </a:fontScheme>
    <a:fmtScheme name="Advantage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6000000" scaled="1"/>
        </a:gradFill>
        <a:gradFill rotWithShape="1">
          <a:gsLst>
            <a:gs pos="0">
              <a:schemeClr val="phClr"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63500" dist="25400" dir="5400000" rotWithShape="0">
              <a:srgbClr val="808080">
                <a:alpha val="7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twoPt" dir="tl">
              <a:rot lat="0" lon="0" rev="4500000"/>
            </a:lightRig>
          </a:scene3d>
          <a:sp3d>
            <a:bevelT w="635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1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Advantage.thmx</Template>
  <TotalTime>4873</TotalTime>
  <Words>547</Words>
  <Application>Microsoft Macintosh PowerPoint</Application>
  <PresentationFormat>On-screen Show (4:3)</PresentationFormat>
  <Paragraphs>166</Paragraphs>
  <Slides>54</Slides>
  <Notes>3</Notes>
  <HiddenSlides>0</HiddenSlides>
  <MMClips>10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5" baseType="lpstr">
      <vt:lpstr>Advantage</vt:lpstr>
      <vt:lpstr>FIRST GLOBAL World Robotics Competition</vt:lpstr>
      <vt:lpstr>The FIRST CHALLENGE 2017 !</vt:lpstr>
      <vt:lpstr>Our PRESENTATION:</vt:lpstr>
      <vt:lpstr>Slide 4</vt:lpstr>
      <vt:lpstr>Slide 5</vt:lpstr>
      <vt:lpstr>Slide 6</vt:lpstr>
      <vt:lpstr>Dean Kamen</vt:lpstr>
      <vt:lpstr>The unboxed KIT (1852 components!):</vt:lpstr>
      <vt:lpstr>Our First Thoughts:</vt:lpstr>
      <vt:lpstr>Our First Thoughts:</vt:lpstr>
      <vt:lpstr>  Recap:</vt:lpstr>
      <vt:lpstr>BASIC ROBOT FUNCTIONS</vt:lpstr>
      <vt:lpstr>ROBOT DESIGN:</vt:lpstr>
      <vt:lpstr>MECHANICS:  Chassis/Drive</vt:lpstr>
      <vt:lpstr>The BASE part 1 video</vt:lpstr>
      <vt:lpstr>Chassis/Drive - Gears/Omniwheels</vt:lpstr>
      <vt:lpstr>Chassis/Drive - Gears/Omniwheels</vt:lpstr>
      <vt:lpstr>Chassis/Drive - Gears/Omniwheels</vt:lpstr>
      <vt:lpstr>Chassis/Drive - Gears/Omniwheels</vt:lpstr>
      <vt:lpstr>Chassis/Drive – Gear Braces</vt:lpstr>
      <vt:lpstr>Chassis/Drive - Video</vt:lpstr>
      <vt:lpstr>MECHANICS: The CLAW:</vt:lpstr>
      <vt:lpstr>The CLAW part 1: Video</vt:lpstr>
      <vt:lpstr>The CLAW – Angle Brackets</vt:lpstr>
      <vt:lpstr>The CLAW Video:</vt:lpstr>
      <vt:lpstr>The BEST CLAW  :</vt:lpstr>
      <vt:lpstr>The Final CLAW  : Video</vt:lpstr>
      <vt:lpstr>Claw Latch:</vt:lpstr>
      <vt:lpstr>FILTRATION: Ball INTAKE:</vt:lpstr>
      <vt:lpstr>Ball Intake: Elevator:</vt:lpstr>
      <vt:lpstr>Ball INTAKE: Harvest</vt:lpstr>
      <vt:lpstr>Harvesting Mechanism Video:</vt:lpstr>
      <vt:lpstr>Colour Separation : Video</vt:lpstr>
      <vt:lpstr>Colour separation:</vt:lpstr>
      <vt:lpstr>Ball Storage/Release</vt:lpstr>
      <vt:lpstr>Ball Storage/Release:</vt:lpstr>
      <vt:lpstr>Latches: Swing Left/Right</vt:lpstr>
      <vt:lpstr>Latches: Swing in/out</vt:lpstr>
      <vt:lpstr>Ball Release Video:</vt:lpstr>
      <vt:lpstr>SOFTWARE – HARDWARE Communication</vt:lpstr>
      <vt:lpstr> CODING:</vt:lpstr>
      <vt:lpstr>Blockly</vt:lpstr>
      <vt:lpstr>Java </vt:lpstr>
      <vt:lpstr>Software development to date:</vt:lpstr>
      <vt:lpstr>Customised GAMEPAD:</vt:lpstr>
      <vt:lpstr>OUTREACH:  Primary School Visits</vt:lpstr>
      <vt:lpstr>OUTREACH:  Primary School Visits</vt:lpstr>
      <vt:lpstr>OUTREACH:  </vt:lpstr>
      <vt:lpstr>The LAST few Days:</vt:lpstr>
      <vt:lpstr>Hard Work ......But...!</vt:lpstr>
      <vt:lpstr>We’ve Learnt a lot !</vt:lpstr>
      <vt:lpstr>Slide 52</vt:lpstr>
      <vt:lpstr>Slide 53</vt:lpstr>
      <vt:lpstr>FIRST GLOBAL World Robotics Competition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Robotics</dc:title>
  <dc:creator>Robotics2017Admin</dc:creator>
  <cp:lastModifiedBy>Mary selkirk</cp:lastModifiedBy>
  <cp:revision>133</cp:revision>
  <cp:lastPrinted>2017-07-03T10:30:57Z</cp:lastPrinted>
  <dcterms:created xsi:type="dcterms:W3CDTF">2017-07-12T11:06:42Z</dcterms:created>
  <dcterms:modified xsi:type="dcterms:W3CDTF">2017-07-12T15:50:13Z</dcterms:modified>
</cp:coreProperties>
</file>