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2"/>
  </p:notesMasterIdLst>
  <p:sldIdLst>
    <p:sldId id="256" r:id="rId2"/>
    <p:sldId id="280" r:id="rId3"/>
    <p:sldId id="259" r:id="rId4"/>
    <p:sldId id="272" r:id="rId5"/>
    <p:sldId id="275" r:id="rId6"/>
    <p:sldId id="278" r:id="rId7"/>
    <p:sldId id="273" r:id="rId8"/>
    <p:sldId id="277" r:id="rId9"/>
    <p:sldId id="27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747" autoAdjust="0"/>
    <p:restoredTop sz="94660"/>
  </p:normalViewPr>
  <p:slideViewPr>
    <p:cSldViewPr>
      <p:cViewPr varScale="1">
        <p:scale>
          <a:sx n="75" d="100"/>
          <a:sy n="75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B4D31-CBEB-47AE-8652-6F80FF84A458}" type="datetimeFigureOut">
              <a:rPr lang="en-IE" smtClean="0"/>
              <a:pPr/>
              <a:t>9/9/13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E70F5-F765-4AEF-B7F1-D2874B49F80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6838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6634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86750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903A-8760-4FB9-9D55-1726F215B39C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3959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2536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0939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903A-8760-4FB9-9D55-1726F215B39C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81889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2536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3272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052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410" name="Picture 2" descr="NUI Maynooth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692696"/>
            <a:ext cx="1552575" cy="12858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NUI Maynooth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3083" y="0"/>
            <a:ext cx="1030917" cy="8538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</a:p>
          <a:p>
            <a:r>
              <a:rPr lang="en-US" dirty="0" smtClean="0"/>
              <a:t>User Input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Lesson Review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mtClean="0"/>
              <a:t>In this lesson …</a:t>
            </a:r>
            <a:endParaRPr lang="en-IE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603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7620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different ‘types’ of data: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16764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STRINGS (“123”)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NUMERICAL  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r>
              <a:rPr lang="en-US" sz="3200" dirty="0" smtClean="0"/>
              <a:t>	integer		(123)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r>
              <a:rPr lang="en-US" sz="3200" dirty="0" smtClean="0"/>
              <a:t>	</a:t>
            </a:r>
            <a:r>
              <a:rPr lang="en-US" sz="3200" smtClean="0"/>
              <a:t>floating point	(123.00)</a:t>
            </a:r>
          </a:p>
          <a:p>
            <a:pPr>
              <a:buFont typeface="Arial"/>
              <a:buChar char="•"/>
            </a:pPr>
            <a:endParaRPr lang="en-US" sz="3200" dirty="0" smtClean="0"/>
          </a:p>
          <a:p>
            <a:pPr>
              <a:buFont typeface="Arial"/>
              <a:buChar char="•"/>
            </a:pPr>
            <a:r>
              <a:rPr lang="en-US" sz="3200" dirty="0" smtClean="0"/>
              <a:t> OTHER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Learning Outcomes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In this lesson the students will: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Read a String from the Keyboard</a:t>
            </a:r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Convert a String to an integer number</a:t>
            </a:r>
          </a:p>
          <a:p>
            <a:pPr marL="514350" indent="-514350">
              <a:buFont typeface="+mj-lt"/>
              <a:buAutoNum type="arabicPeriod"/>
            </a:pPr>
            <a:endParaRPr lang="en-IE" dirty="0" smtClean="0"/>
          </a:p>
          <a:p>
            <a:pPr lvl="1"/>
            <a:endParaRPr lang="en-IE" dirty="0"/>
          </a:p>
        </p:txBody>
      </p:sp>
      <p:pic>
        <p:nvPicPr>
          <p:cNvPr id="4" name="Picture 8" descr="http://blog.namoffers.com/wp-content/uploads/2012/11/product-search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446" t="12735" r="18465" b="11111"/>
          <a:stretch>
            <a:fillRect/>
          </a:stretch>
        </p:blipFill>
        <p:spPr bwMode="auto">
          <a:xfrm rot="21047945">
            <a:off x="868287" y="82195"/>
            <a:ext cx="1142479" cy="1421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4397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user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9725" indent="-33972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>
                <a:latin typeface="Courier New" charset="0"/>
              </a:rPr>
              <a:t>input</a:t>
            </a:r>
            <a:r>
              <a:rPr lang="en-US" dirty="0" smtClean="0"/>
              <a:t> : Reads a string of text that is entered by the user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1000" dirty="0" smtClean="0"/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dirty="0" smtClean="0">
                <a:latin typeface="Courier New" charset="0"/>
              </a:rPr>
              <a:t>	name = </a:t>
            </a:r>
            <a:r>
              <a:rPr lang="en-US" b="1" dirty="0" err="1" smtClean="0">
                <a:latin typeface="Courier New" charset="0"/>
              </a:rPr>
              <a:t>input(”What</a:t>
            </a:r>
            <a:r>
              <a:rPr lang="en-US" b="1" dirty="0" smtClean="0">
                <a:latin typeface="Courier New" charset="0"/>
              </a:rPr>
              <a:t> is your name?")</a:t>
            </a: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>
                <a:latin typeface="Courier New" charset="0"/>
              </a:rPr>
              <a:t>	</a:t>
            </a: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>
                <a:latin typeface="Courier New" charset="0"/>
              </a:rPr>
              <a:t>	print (“Welcome”, name, “!”)</a:t>
            </a: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 smtClean="0">
              <a:latin typeface="Courier New" charset="0"/>
            </a:endParaRP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 smtClean="0">
              <a:latin typeface="Courier New" charset="0"/>
            </a:endParaRP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	Output:</a:t>
            </a: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 smtClean="0"/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dirty="0" smtClean="0">
                <a:latin typeface="Courier New" charset="0"/>
              </a:rPr>
              <a:t>	</a:t>
            </a:r>
            <a:r>
              <a:rPr lang="en-GB" dirty="0" smtClean="0">
                <a:latin typeface="Courier New" charset="0"/>
              </a:rPr>
              <a:t>What is your name? </a:t>
            </a:r>
            <a:r>
              <a:rPr lang="en-GB" b="1" u="sng" dirty="0" smtClean="0">
                <a:latin typeface="Courier New" charset="0"/>
              </a:rPr>
              <a:t>Susan</a:t>
            </a: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latin typeface="Courier New" charset="0"/>
              </a:rPr>
              <a:t>	Welcome Susan!</a:t>
            </a:r>
          </a:p>
          <a:p>
            <a:endParaRPr lang="en-US" dirty="0"/>
          </a:p>
        </p:txBody>
      </p:sp>
      <p:pic>
        <p:nvPicPr>
          <p:cNvPr id="2050" name="Picture 2" descr="http://ts1.explicit.bing.net/th?id=H.4570022288426668&amp;pid=15.1&amp;H=126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1238250" cy="971551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4369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that asks the user to enter the name of their </a:t>
            </a:r>
            <a:r>
              <a:rPr lang="en-US" dirty="0" err="1" smtClean="0"/>
              <a:t>favourite</a:t>
            </a:r>
            <a:r>
              <a:rPr lang="en-US" dirty="0" smtClean="0"/>
              <a:t> TV show</a:t>
            </a:r>
            <a:endParaRPr lang="en-US" dirty="0"/>
          </a:p>
        </p:txBody>
      </p:sp>
      <p:pic>
        <p:nvPicPr>
          <p:cNvPr id="3074" name="Picture 2" descr="http://ts2.mm.bing.net/th?id=H.4743268413736813&amp;pid=15.1&amp;H=151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1238250" cy="116205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0145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Sample 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sz="2400" dirty="0" smtClean="0"/>
              <a:t>show = input(“What is your favourite TV show?”)</a:t>
            </a:r>
          </a:p>
          <a:p>
            <a:pPr marL="0" indent="0">
              <a:buNone/>
            </a:pPr>
            <a:r>
              <a:rPr lang="en-IE" sz="2400" dirty="0" smtClean="0"/>
              <a:t>print(“Favourite show is ”, show)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503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a number from the keyboard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39725" indent="-33972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You can use the </a:t>
            </a:r>
            <a:r>
              <a:rPr lang="en-US" dirty="0" smtClean="0">
                <a:latin typeface="Courier New" charset="0"/>
              </a:rPr>
              <a:t>input </a:t>
            </a:r>
            <a:r>
              <a:rPr lang="en-US" dirty="0" smtClean="0"/>
              <a:t>command to read in what the user enters and then convert to a number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 smtClean="0"/>
              <a:t>Example: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1000" dirty="0" smtClean="0"/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b="1" dirty="0" smtClean="0">
                <a:solidFill>
                  <a:schemeClr val="accent2"/>
                </a:solidFill>
                <a:latin typeface="Courier New" charset="0"/>
              </a:rPr>
              <a:t>	</a:t>
            </a:r>
            <a:r>
              <a:rPr lang="en-US" sz="2000" dirty="0" smtClean="0">
                <a:latin typeface="Courier New" charset="0"/>
              </a:rPr>
              <a:t>age = </a:t>
            </a:r>
            <a:r>
              <a:rPr lang="en-US" sz="2000" dirty="0" err="1" smtClean="0">
                <a:latin typeface="Courier New" charset="0"/>
              </a:rPr>
              <a:t>input("How</a:t>
            </a:r>
            <a:r>
              <a:rPr lang="en-US" sz="2000" dirty="0" smtClean="0">
                <a:latin typeface="Courier New" charset="0"/>
              </a:rPr>
              <a:t> old are you? ")</a:t>
            </a:r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latin typeface="Courier New" charset="0"/>
              </a:rPr>
              <a:t>	</a:t>
            </a:r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>
                <a:latin typeface="Courier New" charset="0"/>
              </a:rPr>
              <a:t> </a:t>
            </a:r>
            <a:r>
              <a:rPr lang="en-US" sz="2000" dirty="0" smtClean="0">
                <a:latin typeface="Courier New" charset="0"/>
              </a:rPr>
              <a:t> </a:t>
            </a:r>
            <a:r>
              <a:rPr lang="en-US" sz="2000" dirty="0" err="1" smtClean="0">
                <a:latin typeface="Courier New" charset="0"/>
              </a:rPr>
              <a:t>age_value</a:t>
            </a:r>
            <a:r>
              <a:rPr lang="en-US" sz="2000" dirty="0" smtClean="0">
                <a:latin typeface="Courier New" charset="0"/>
              </a:rPr>
              <a:t> = </a:t>
            </a:r>
            <a:r>
              <a:rPr lang="en-US" sz="2000" dirty="0" err="1" smtClean="0">
                <a:latin typeface="Courier New" charset="0"/>
              </a:rPr>
              <a:t>int</a:t>
            </a:r>
            <a:r>
              <a:rPr lang="en-US" sz="2000" dirty="0" smtClean="0">
                <a:latin typeface="Courier New" charset="0"/>
              </a:rPr>
              <a:t>(age)</a:t>
            </a:r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>
                <a:latin typeface="Courier New" charset="0"/>
              </a:rPr>
              <a:t>	</a:t>
            </a:r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smtClean="0">
                <a:latin typeface="Courier New" charset="0"/>
              </a:rPr>
              <a:t>print (”You are ", </a:t>
            </a:r>
            <a:r>
              <a:rPr lang="en-US" sz="2000" dirty="0" err="1" smtClean="0">
                <a:latin typeface="Courier New" charset="0"/>
              </a:rPr>
              <a:t>age_value</a:t>
            </a:r>
            <a:r>
              <a:rPr lang="en-US" sz="2000" dirty="0" smtClean="0">
                <a:latin typeface="Courier New" charset="0"/>
              </a:rPr>
              <a:t>, “ years old”) 	</a:t>
            </a:r>
            <a:endParaRPr lang="en-GB" sz="2000" dirty="0" smtClean="0">
              <a:latin typeface="Courier New" charset="0"/>
            </a:endParaRPr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>
              <a:latin typeface="Courier New" charset="0"/>
            </a:endParaRP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 smtClean="0">
              <a:latin typeface="Courier New" charset="0"/>
            </a:endParaRP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/>
              <a:t>	Output:</a:t>
            </a: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 smtClean="0"/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b="1" dirty="0" smtClean="0">
                <a:latin typeface="Courier New" charset="0"/>
              </a:rPr>
              <a:t>	</a:t>
            </a:r>
            <a:r>
              <a:rPr lang="en-GB" sz="2000" dirty="0" smtClean="0">
                <a:latin typeface="Courier New" charset="0"/>
              </a:rPr>
              <a:t>How old are you? </a:t>
            </a:r>
            <a:r>
              <a:rPr lang="en-GB" sz="2000" b="1" u="sng" dirty="0" smtClean="0">
                <a:latin typeface="Courier New" charset="0"/>
              </a:rPr>
              <a:t>53</a:t>
            </a:r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latin typeface="Courier New" charset="0"/>
              </a:rPr>
              <a:t>	You are 53 years old</a:t>
            </a:r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latin typeface="Courier New" charset="0"/>
              </a:rPr>
              <a:t>	</a:t>
            </a:r>
            <a:endParaRPr lang="en-GB" sz="2000" dirty="0">
              <a:latin typeface="Courier New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08524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change the previous program so it print’s out the persons age next year.</a:t>
            </a:r>
            <a:endParaRPr lang="en-US" dirty="0"/>
          </a:p>
        </p:txBody>
      </p:sp>
      <p:pic>
        <p:nvPicPr>
          <p:cNvPr id="3074" name="Picture 2" descr="http://ts2.mm.bing.net/th?id=H.4743268413736813&amp;pid=15.1&amp;H=151&amp;W=1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4664"/>
            <a:ext cx="1238250" cy="116205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381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Sample Code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39775" lvl="1" indent="-7397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>
                <a:latin typeface="Courier New" charset="0"/>
              </a:rPr>
              <a:t>age = input("How old are you</a:t>
            </a:r>
            <a:r>
              <a:rPr lang="en-US" sz="2400" dirty="0" smtClean="0">
                <a:latin typeface="Courier New" charset="0"/>
              </a:rPr>
              <a:t>? "</a:t>
            </a:r>
            <a:r>
              <a:rPr lang="en-US" sz="2400" dirty="0">
                <a:latin typeface="Courier New" charset="0"/>
              </a:rPr>
              <a:t>)</a:t>
            </a:r>
            <a:endParaRPr lang="en-US" sz="2400" dirty="0" smtClean="0">
              <a:latin typeface="Courier New" charset="0"/>
            </a:endParaRPr>
          </a:p>
          <a:p>
            <a:pPr marL="0" lvl="1" indent="0" defTabSz="449263">
              <a:lnSpc>
                <a:spcPct val="60000"/>
              </a:lnSpc>
              <a:buFontTx/>
              <a:buNone/>
              <a:tabLst>
                <a:tab pos="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err="1" smtClean="0">
                <a:latin typeface="Courier New" charset="0"/>
              </a:rPr>
              <a:t>age_value</a:t>
            </a:r>
            <a:r>
              <a:rPr lang="en-US" sz="2400" dirty="0" smtClean="0">
                <a:latin typeface="Courier New" charset="0"/>
              </a:rPr>
              <a:t> </a:t>
            </a:r>
            <a:r>
              <a:rPr lang="en-US" sz="2400" dirty="0">
                <a:latin typeface="Courier New" charset="0"/>
              </a:rPr>
              <a:t>= </a:t>
            </a:r>
            <a:r>
              <a:rPr lang="en-US" sz="2400" dirty="0" err="1">
                <a:latin typeface="Courier New" charset="0"/>
              </a:rPr>
              <a:t>int(age</a:t>
            </a:r>
            <a:r>
              <a:rPr lang="en-US" sz="2400" dirty="0">
                <a:latin typeface="Courier New" charset="0"/>
              </a:rPr>
              <a:t>)</a:t>
            </a:r>
          </a:p>
          <a:p>
            <a:pPr marL="0" lvl="1" indent="0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>
                <a:latin typeface="Courier New" charset="0"/>
              </a:rPr>
              <a:t>	</a:t>
            </a:r>
          </a:p>
          <a:p>
            <a:pPr marL="0" lvl="1" indent="0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 smtClean="0">
                <a:latin typeface="Courier New" charset="0"/>
              </a:rPr>
              <a:t>print </a:t>
            </a:r>
            <a:r>
              <a:rPr lang="en-US" sz="2400" dirty="0">
                <a:latin typeface="Courier New" charset="0"/>
              </a:rPr>
              <a:t>(”You are ", </a:t>
            </a:r>
            <a:r>
              <a:rPr lang="en-US" sz="2400" dirty="0" smtClean="0">
                <a:latin typeface="Courier New" charset="0"/>
              </a:rPr>
              <a:t>age_value+1, </a:t>
            </a:r>
            <a:r>
              <a:rPr lang="en-US" sz="2400" dirty="0">
                <a:latin typeface="Courier New" charset="0"/>
              </a:rPr>
              <a:t>“ years </a:t>
            </a:r>
            <a:r>
              <a:rPr lang="en-US" sz="2400" dirty="0" smtClean="0">
                <a:latin typeface="Courier New" charset="0"/>
              </a:rPr>
              <a:t>old next year”) </a:t>
            </a:r>
            <a:r>
              <a:rPr lang="en-US" sz="2000" dirty="0">
                <a:latin typeface="Courier New" charset="0"/>
              </a:rPr>
              <a:t>	</a:t>
            </a:r>
            <a:endParaRPr lang="en-GB" sz="2000" dirty="0">
              <a:latin typeface="Courier New" charset="0"/>
            </a:endParaRPr>
          </a:p>
          <a:p>
            <a:pPr marL="739775" lvl="1" indent="-282575" defTabSz="449263">
              <a:lnSpc>
                <a:spcPct val="6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>
              <a:latin typeface="Courier New" charset="0"/>
            </a:endParaRP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>
              <a:latin typeface="Courier New" charset="0"/>
            </a:endParaRPr>
          </a:p>
          <a:p>
            <a:pPr marL="739775" lvl="1" indent="-282575" defTabSz="449263">
              <a:lnSpc>
                <a:spcPct val="70000"/>
              </a:lnSpc>
              <a:buFontTx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/>
              <a:t>	</a:t>
            </a:r>
            <a:endParaRPr lang="en-GB" sz="1000" dirty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828994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4289</TotalTime>
  <Words>316</Words>
  <Application>Microsoft Macintosh PowerPoint</Application>
  <PresentationFormat>On-screen Show (4:3)</PresentationFormat>
  <Paragraphs>71</Paragraphs>
  <Slides>10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Introduction to Python</vt:lpstr>
      <vt:lpstr>Slide 2</vt:lpstr>
      <vt:lpstr>Learning Outcomes</vt:lpstr>
      <vt:lpstr>Getting user input</vt:lpstr>
      <vt:lpstr>Example</vt:lpstr>
      <vt:lpstr>Sample Code</vt:lpstr>
      <vt:lpstr>Getting a number from the keyboard</vt:lpstr>
      <vt:lpstr>Example</vt:lpstr>
      <vt:lpstr>Sample Code</vt:lpstr>
      <vt:lpstr>Lesson Review</vt:lpstr>
    </vt:vector>
  </TitlesOfParts>
  <Company>NUI Maynooth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amooney</dc:creator>
  <cp:lastModifiedBy>Mary selkirk</cp:lastModifiedBy>
  <cp:revision>90</cp:revision>
  <dcterms:created xsi:type="dcterms:W3CDTF">2013-09-09T07:44:32Z</dcterms:created>
  <dcterms:modified xsi:type="dcterms:W3CDTF">2013-09-09T07:49:54Z</dcterms:modified>
</cp:coreProperties>
</file>