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78" r:id="rId4"/>
    <p:sldId id="279" r:id="rId5"/>
    <p:sldId id="277" r:id="rId6"/>
    <p:sldId id="280" r:id="rId7"/>
    <p:sldId id="281" r:id="rId8"/>
    <p:sldId id="282" r:id="rId9"/>
    <p:sldId id="28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84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4D31-CBEB-47AE-8652-6F80FF84A458}" type="datetimeFigureOut">
              <a:rPr lang="en-IE" smtClean="0"/>
              <a:pPr/>
              <a:t>25/05/2013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E70F5-F765-4AEF-B7F1-D2874B49F80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6838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6634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8675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8152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2805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42536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9084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94005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35023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7052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410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1552575" cy="12858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083" y="0"/>
            <a:ext cx="1030917" cy="8538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activepython.org/courselib/static/thinkcspy/" TargetMode="External"/><Relationship Id="rId2" Type="http://schemas.openxmlformats.org/officeDocument/2006/relationships/hyperlink" Target="http://docs.python.org/3/library/turt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</a:p>
          <a:p>
            <a:r>
              <a:rPr lang="en-US" dirty="0" smtClean="0"/>
              <a:t>Modules, Objects and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In this lesson …</a:t>
            </a:r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6460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 this lesson the students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Use in-built libraries (modules)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Create a Turtle object and a Screen object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Call methods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4" name="Picture 8" descr="http://blog.namoffers.com/wp-content/uploads/2012/11/product-searc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46" t="12735" r="18465" b="11111"/>
          <a:stretch>
            <a:fillRect/>
          </a:stretch>
        </p:blipFill>
        <p:spPr bwMode="auto">
          <a:xfrm rot="21047945">
            <a:off x="868287" y="82195"/>
            <a:ext cx="1142479" cy="1421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439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sz="4900" dirty="0" smtClean="0"/>
              <a:t>Modules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module is a file that contains </a:t>
            </a:r>
            <a:r>
              <a:rPr lang="en-US" dirty="0" smtClean="0"/>
              <a:t>definitions, including </a:t>
            </a:r>
            <a:r>
              <a:rPr lang="en-US" dirty="0"/>
              <a:t>variables and </a:t>
            </a:r>
            <a:r>
              <a:rPr lang="en-US" dirty="0" smtClean="0"/>
              <a:t>functions that </a:t>
            </a:r>
            <a:r>
              <a:rPr lang="en-US" dirty="0"/>
              <a:t>you can use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use a module you just import it into your program.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099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Turtle Module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going to use a Python module called </a:t>
            </a:r>
            <a:r>
              <a:rPr lang="en-IE" sz="2800" dirty="0" smtClean="0">
                <a:latin typeface="Courier" pitchFamily="49" charset="0"/>
              </a:rPr>
              <a:t>turtle</a:t>
            </a:r>
          </a:p>
          <a:p>
            <a:endParaRPr lang="en-IE" dirty="0" smtClean="0"/>
          </a:p>
          <a:p>
            <a:r>
              <a:rPr lang="en-US" dirty="0" smtClean="0"/>
              <a:t>The </a:t>
            </a:r>
            <a:r>
              <a:rPr lang="en-IE" dirty="0" smtClean="0">
                <a:latin typeface="Courier" pitchFamily="49" charset="0"/>
              </a:rPr>
              <a:t>turtle </a:t>
            </a:r>
            <a:r>
              <a:rPr lang="en-US" dirty="0" smtClean="0"/>
              <a:t>module allows us to create simple graphics. We can tell the turtle to go forward, go right, go left etc.</a:t>
            </a:r>
          </a:p>
          <a:p>
            <a:endParaRPr lang="en-US" dirty="0"/>
          </a:p>
          <a:p>
            <a:r>
              <a:rPr lang="en-US" dirty="0" smtClean="0"/>
              <a:t>Let’s look at some sample code…</a:t>
            </a:r>
          </a:p>
        </p:txBody>
      </p:sp>
      <p:pic>
        <p:nvPicPr>
          <p:cNvPr id="1026" name="Picture 2" descr="http://ts1.explicit.bing.net/th?id=H.4599348367590808&amp;pid=15.1&amp;H=10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988"/>
            <a:ext cx="1238250" cy="781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925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urier" pitchFamily="49" charset="0"/>
              </a:rPr>
              <a:t>import turtle  </a:t>
            </a:r>
            <a:r>
              <a:rPr lang="en-US" sz="1800" dirty="0" smtClean="0">
                <a:latin typeface="Courier" pitchFamily="49" charset="0"/>
              </a:rPr>
              <a:t>        # </a:t>
            </a:r>
            <a:r>
              <a:rPr lang="en-US" sz="1800" dirty="0">
                <a:latin typeface="Courier" pitchFamily="49" charset="0"/>
              </a:rPr>
              <a:t>allows us to use the turtles library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win </a:t>
            </a:r>
            <a:r>
              <a:rPr lang="en-US" sz="1800" dirty="0">
                <a:latin typeface="Courier" pitchFamily="49" charset="0"/>
              </a:rPr>
              <a:t>= </a:t>
            </a:r>
            <a:r>
              <a:rPr lang="en-US" sz="1800" dirty="0" err="1">
                <a:latin typeface="Courier" pitchFamily="49" charset="0"/>
              </a:rPr>
              <a:t>turtle.Screen</a:t>
            </a:r>
            <a:r>
              <a:rPr lang="en-US" sz="1800" dirty="0">
                <a:latin typeface="Courier" pitchFamily="49" charset="0"/>
              </a:rPr>
              <a:t>()  </a:t>
            </a:r>
            <a:r>
              <a:rPr lang="en-US" sz="1800" dirty="0" smtClean="0">
                <a:latin typeface="Courier" pitchFamily="49" charset="0"/>
              </a:rPr>
              <a:t># </a:t>
            </a:r>
            <a:r>
              <a:rPr lang="en-US" sz="1800" dirty="0">
                <a:latin typeface="Courier" pitchFamily="49" charset="0"/>
              </a:rPr>
              <a:t>creates a graphics window</a:t>
            </a:r>
          </a:p>
          <a:p>
            <a:pPr marL="0" indent="0">
              <a:buNone/>
            </a:pPr>
            <a:r>
              <a:rPr lang="en-US" sz="1800" dirty="0" err="1">
                <a:latin typeface="Courier" pitchFamily="49" charset="0"/>
              </a:rPr>
              <a:t>alex</a:t>
            </a:r>
            <a:r>
              <a:rPr lang="en-US" sz="1800" dirty="0">
                <a:latin typeface="Courier" pitchFamily="49" charset="0"/>
              </a:rPr>
              <a:t> = </a:t>
            </a:r>
            <a:r>
              <a:rPr lang="en-US" sz="1800" dirty="0" err="1">
                <a:latin typeface="Courier" pitchFamily="49" charset="0"/>
              </a:rPr>
              <a:t>turtle.Turtle</a:t>
            </a:r>
            <a:r>
              <a:rPr lang="en-US" sz="1800" dirty="0">
                <a:latin typeface="Courier" pitchFamily="49" charset="0"/>
              </a:rPr>
              <a:t>() </a:t>
            </a:r>
            <a:r>
              <a:rPr lang="en-US" sz="1800" dirty="0" smtClean="0">
                <a:latin typeface="Courier" pitchFamily="49" charset="0"/>
              </a:rPr>
              <a:t># </a:t>
            </a:r>
            <a:r>
              <a:rPr lang="en-US" sz="1800" dirty="0">
                <a:latin typeface="Courier" pitchFamily="49" charset="0"/>
              </a:rPr>
              <a:t>create a turtle named </a:t>
            </a:r>
            <a:r>
              <a:rPr lang="en-US" sz="1800" dirty="0" err="1">
                <a:latin typeface="Courier" pitchFamily="49" charset="0"/>
              </a:rPr>
              <a:t>alex</a:t>
            </a:r>
            <a:endParaRPr lang="en-US" sz="1800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" pitchFamily="49" charset="0"/>
              </a:rPr>
              <a:t>alex.forward</a:t>
            </a:r>
            <a:r>
              <a:rPr lang="en-US" sz="1800" dirty="0">
                <a:latin typeface="Courier" pitchFamily="49" charset="0"/>
              </a:rPr>
              <a:t>(150)      </a:t>
            </a:r>
            <a:r>
              <a:rPr lang="en-US" sz="1800" dirty="0" smtClean="0">
                <a:latin typeface="Courier" pitchFamily="49" charset="0"/>
              </a:rPr>
              <a:t># move </a:t>
            </a:r>
            <a:r>
              <a:rPr lang="en-US" sz="1800" dirty="0">
                <a:latin typeface="Courier" pitchFamily="49" charset="0"/>
              </a:rPr>
              <a:t>forward by 150 units</a:t>
            </a:r>
          </a:p>
          <a:p>
            <a:pPr marL="0" indent="0">
              <a:buNone/>
            </a:pPr>
            <a:r>
              <a:rPr lang="en-US" sz="1800" dirty="0" err="1">
                <a:latin typeface="Courier" pitchFamily="49" charset="0"/>
              </a:rPr>
              <a:t>alex.left</a:t>
            </a:r>
            <a:r>
              <a:rPr lang="en-US" sz="1800" dirty="0">
                <a:latin typeface="Courier" pitchFamily="49" charset="0"/>
              </a:rPr>
              <a:t>(90)          </a:t>
            </a:r>
            <a:r>
              <a:rPr lang="en-US" sz="1800" dirty="0" smtClean="0">
                <a:latin typeface="Courier" pitchFamily="49" charset="0"/>
              </a:rPr>
              <a:t># </a:t>
            </a:r>
            <a:r>
              <a:rPr lang="en-US" sz="1800" dirty="0">
                <a:latin typeface="Courier" pitchFamily="49" charset="0"/>
              </a:rPr>
              <a:t>turn by 90 degrees</a:t>
            </a:r>
          </a:p>
          <a:p>
            <a:pPr marL="0" indent="0">
              <a:buNone/>
            </a:pPr>
            <a:r>
              <a:rPr lang="en-US" sz="1800" dirty="0" err="1">
                <a:latin typeface="Courier" pitchFamily="49" charset="0"/>
              </a:rPr>
              <a:t>alex.forward</a:t>
            </a:r>
            <a:r>
              <a:rPr lang="en-US" sz="1800" dirty="0">
                <a:latin typeface="Courier" pitchFamily="49" charset="0"/>
              </a:rPr>
              <a:t>(75)       </a:t>
            </a:r>
            <a:r>
              <a:rPr lang="en-US" sz="1800" dirty="0" smtClean="0">
                <a:latin typeface="Courier" pitchFamily="49" charset="0"/>
              </a:rPr>
              <a:t># move forward by 75 units</a:t>
            </a:r>
            <a:endParaRPr lang="en-US" sz="1800" dirty="0">
              <a:latin typeface="Courier" pitchFamily="49" charset="0"/>
            </a:endParaRPr>
          </a:p>
        </p:txBody>
      </p:sp>
      <p:pic>
        <p:nvPicPr>
          <p:cNvPr id="307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838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Code Explained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The module allows us to create two new data types – </a:t>
            </a:r>
            <a:r>
              <a:rPr lang="en-IE" sz="2400" dirty="0" smtClean="0">
                <a:latin typeface="Courier" pitchFamily="49" charset="0"/>
              </a:rPr>
              <a:t>Turtle</a:t>
            </a:r>
            <a:r>
              <a:rPr lang="en-IE" dirty="0" smtClean="0"/>
              <a:t> and </a:t>
            </a:r>
            <a:r>
              <a:rPr lang="en-IE" sz="2400" dirty="0" smtClean="0">
                <a:latin typeface="Courier" pitchFamily="49" charset="0"/>
              </a:rPr>
              <a:t>Screen</a:t>
            </a:r>
          </a:p>
          <a:p>
            <a:endParaRPr lang="en-IE" dirty="0" smtClean="0"/>
          </a:p>
          <a:p>
            <a:r>
              <a:rPr lang="en-IE" dirty="0" smtClean="0"/>
              <a:t>The </a:t>
            </a:r>
            <a:r>
              <a:rPr lang="en-IE" sz="2400" dirty="0">
                <a:latin typeface="Courier" pitchFamily="49" charset="0"/>
              </a:rPr>
              <a:t>Screen</a:t>
            </a:r>
            <a:r>
              <a:rPr lang="en-IE" dirty="0" smtClean="0"/>
              <a:t> data type allows us to create a window we can draw in and the </a:t>
            </a:r>
            <a:r>
              <a:rPr lang="en-IE" sz="2400" dirty="0">
                <a:latin typeface="Courier" pitchFamily="49" charset="0"/>
              </a:rPr>
              <a:t>Turtle</a:t>
            </a:r>
            <a:r>
              <a:rPr lang="en-IE" dirty="0" smtClean="0"/>
              <a:t> data type allows us to create a </a:t>
            </a:r>
            <a:r>
              <a:rPr lang="en-IE" sz="2400" dirty="0">
                <a:latin typeface="Courier" pitchFamily="49" charset="0"/>
              </a:rPr>
              <a:t>Turtle</a:t>
            </a:r>
            <a:r>
              <a:rPr lang="en-IE" dirty="0" smtClean="0"/>
              <a:t> to draw with</a:t>
            </a:r>
          </a:p>
          <a:p>
            <a:endParaRPr lang="en-IE" dirty="0" smtClean="0"/>
          </a:p>
          <a:p>
            <a:r>
              <a:rPr lang="en-IE" dirty="0" smtClean="0"/>
              <a:t>The last 3 lines of code tell the turtle what to draw (a straight line, turn left, draw another straight line)</a:t>
            </a:r>
          </a:p>
          <a:p>
            <a:endParaRPr lang="en-IE" dirty="0" smtClean="0"/>
          </a:p>
          <a:p>
            <a:r>
              <a:rPr lang="en-IE" dirty="0" smtClean="0"/>
              <a:t>Let’s run the code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207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Run the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Copy and paste the code into IDLE and run it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9050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methods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We can also change the colours of the Screen and the line printed by the turtle</a:t>
            </a:r>
          </a:p>
          <a:p>
            <a:endParaRPr lang="en-IE" dirty="0"/>
          </a:p>
          <a:p>
            <a:r>
              <a:rPr lang="en-IE" dirty="0" smtClean="0"/>
              <a:t>To change the background colour: </a:t>
            </a:r>
          </a:p>
          <a:p>
            <a:pPr marL="457200" lvl="1" indent="0">
              <a:buNone/>
            </a:pPr>
            <a:r>
              <a:rPr lang="en-IE" sz="2400" dirty="0" err="1" smtClean="0">
                <a:latin typeface="Courier" pitchFamily="49" charset="0"/>
              </a:rPr>
              <a:t>win.bgcolor</a:t>
            </a:r>
            <a:r>
              <a:rPr lang="en-IE" sz="2400" dirty="0">
                <a:latin typeface="Courier" pitchFamily="49" charset="0"/>
              </a:rPr>
              <a:t>("</a:t>
            </a:r>
            <a:r>
              <a:rPr lang="en-IE" sz="2400" dirty="0" err="1">
                <a:latin typeface="Courier" pitchFamily="49" charset="0"/>
              </a:rPr>
              <a:t>lightgreen</a:t>
            </a:r>
            <a:r>
              <a:rPr lang="en-IE" sz="2400" dirty="0">
                <a:latin typeface="Courier" pitchFamily="49" charset="0"/>
              </a:rPr>
              <a:t>") </a:t>
            </a:r>
            <a:endParaRPr lang="en-IE" sz="2400" dirty="0" smtClean="0">
              <a:latin typeface="Courier" pitchFamily="49" charset="0"/>
            </a:endParaRPr>
          </a:p>
          <a:p>
            <a:pPr marL="457200" lvl="1" indent="0">
              <a:buNone/>
            </a:pPr>
            <a:endParaRPr lang="en-IE" dirty="0"/>
          </a:p>
          <a:p>
            <a:r>
              <a:rPr lang="en-IE" dirty="0" smtClean="0"/>
              <a:t>To change the colour and size of the line we draw</a:t>
            </a: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  alex.color</a:t>
            </a:r>
            <a:r>
              <a:rPr lang="en-IE" sz="2400" dirty="0">
                <a:latin typeface="Courier" pitchFamily="49" charset="0"/>
              </a:rPr>
              <a:t>("blue"</a:t>
            </a:r>
            <a:r>
              <a:rPr lang="en-IE" sz="2400" dirty="0" smtClean="0">
                <a:latin typeface="Courier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  </a:t>
            </a:r>
            <a:r>
              <a:rPr lang="en-IE" sz="2400" dirty="0" err="1" smtClean="0">
                <a:latin typeface="Courier" pitchFamily="49" charset="0"/>
              </a:rPr>
              <a:t>alex.pensize</a:t>
            </a:r>
            <a:r>
              <a:rPr lang="en-IE" sz="2400" dirty="0" smtClean="0">
                <a:latin typeface="Courier" pitchFamily="49" charset="0"/>
              </a:rPr>
              <a:t>(3)  </a:t>
            </a:r>
            <a:endParaRPr lang="en-IE" sz="2400" dirty="0">
              <a:latin typeface="Courier" pitchFamily="49" charset="0"/>
            </a:endParaRPr>
          </a:p>
          <a:p>
            <a:endParaRPr lang="en-IE" dirty="0" smtClean="0"/>
          </a:p>
          <a:p>
            <a:r>
              <a:rPr lang="en-IE" dirty="0" smtClean="0"/>
              <a:t>Let’s add this to our program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7503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Note to Teacher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Lots of methods here that you could  use: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hlinkClick r:id="rId2"/>
              </a:rPr>
              <a:t>http</a:t>
            </a:r>
            <a:r>
              <a:rPr lang="en-IE" dirty="0" smtClean="0">
                <a:hlinkClick r:id="rId2"/>
              </a:rPr>
              <a:t>://</a:t>
            </a:r>
            <a:r>
              <a:rPr lang="en-IE" dirty="0" smtClean="0">
                <a:hlinkClick r:id="rId2"/>
              </a:rPr>
              <a:t>docs.python.org/3/library/turtle.html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Also check out the eBook on </a:t>
            </a:r>
            <a:r>
              <a:rPr lang="en-IE" dirty="0" err="1" smtClean="0"/>
              <a:t>Moodle</a:t>
            </a:r>
            <a:r>
              <a:rPr lang="en-IE" dirty="0" smtClean="0"/>
              <a:t>:</a:t>
            </a:r>
          </a:p>
          <a:p>
            <a:pPr>
              <a:buNone/>
            </a:pPr>
            <a:r>
              <a:rPr lang="en-IE" smtClean="0">
                <a:hlinkClick r:id="rId3"/>
              </a:rPr>
              <a:t>http://</a:t>
            </a:r>
            <a:r>
              <a:rPr lang="en-IE" smtClean="0">
                <a:hlinkClick r:id="rId3"/>
              </a:rPr>
              <a:t>interactivepython.org/courselib/static/thinkcspy</a:t>
            </a:r>
            <a:r>
              <a:rPr lang="en-IE" smtClean="0">
                <a:hlinkClick r:id="rId3"/>
              </a:rPr>
              <a:t>/</a:t>
            </a:r>
            <a:endParaRPr lang="en-IE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4592</TotalTime>
  <Words>344</Words>
  <Application>Microsoft Office PowerPoint</Application>
  <PresentationFormat>On-screen Show (4:3)</PresentationFormat>
  <Paragraphs>64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Introduction to Python</vt:lpstr>
      <vt:lpstr>Learning Outcomes</vt:lpstr>
      <vt:lpstr>  Modules  </vt:lpstr>
      <vt:lpstr>Turtle Module</vt:lpstr>
      <vt:lpstr>Example</vt:lpstr>
      <vt:lpstr>Code Explained</vt:lpstr>
      <vt:lpstr>Run the code</vt:lpstr>
      <vt:lpstr>Other methods</vt:lpstr>
      <vt:lpstr>Note to Teacher</vt:lpstr>
      <vt:lpstr>Lesson Review</vt:lpstr>
    </vt:vector>
  </TitlesOfParts>
  <Company>NUI Maynooth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amooney</dc:creator>
  <cp:lastModifiedBy>cs</cp:lastModifiedBy>
  <cp:revision>99</cp:revision>
  <dcterms:created xsi:type="dcterms:W3CDTF">2013-05-23T11:08:30Z</dcterms:created>
  <dcterms:modified xsi:type="dcterms:W3CDTF">2013-05-25T12:37:21Z</dcterms:modified>
</cp:coreProperties>
</file>