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70" r:id="rId4"/>
    <p:sldId id="257" r:id="rId5"/>
    <p:sldId id="261" r:id="rId6"/>
    <p:sldId id="273" r:id="rId7"/>
    <p:sldId id="262" r:id="rId8"/>
    <p:sldId id="271" r:id="rId9"/>
    <p:sldId id="263" r:id="rId10"/>
    <p:sldId id="264" r:id="rId11"/>
    <p:sldId id="274" r:id="rId12"/>
    <p:sldId id="269" r:id="rId13"/>
    <p:sldId id="267" r:id="rId14"/>
    <p:sldId id="275" r:id="rId15"/>
    <p:sldId id="260" r:id="rId16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F423-1913-4621-A8E0-0EEF34F24BEA}" type="datetimeFigureOut">
              <a:rPr lang="en-IE" smtClean="0"/>
              <a:pPr/>
              <a:t>25/05/2013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458BF-5CCC-4797-B100-4849751F641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96959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32C68-A865-654A-8930-1D51E92F80C4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FD6-F00F-7C42-8629-B181FD773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2268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154580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919417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78730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37312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13344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05064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25843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6011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3465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775381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3962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13206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734484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6650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FD6-F00F-7C42-8629-B181FD7735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44131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410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1552575" cy="12858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083" y="0"/>
            <a:ext cx="1030917" cy="8538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2a</a:t>
            </a:r>
          </a:p>
          <a:p>
            <a:r>
              <a:rPr lang="en-US" dirty="0" smtClean="0"/>
              <a:t>Print and Types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a program that creates two Strings. The first String should store your first name and the second string should store your surname. Print your full name to the screen on a single line.</a:t>
            </a:r>
          </a:p>
          <a:p>
            <a:endParaRPr lang="en-US" dirty="0"/>
          </a:p>
          <a:p>
            <a:r>
              <a:rPr lang="en-US" dirty="0" smtClean="0"/>
              <a:t>Write a program that has  two integer variables, one with the value 100 and the other with the value 15. Print out the values in the variables.</a:t>
            </a:r>
            <a:endParaRPr lang="en-US" dirty="0"/>
          </a:p>
        </p:txBody>
      </p:sp>
      <p:pic>
        <p:nvPicPr>
          <p:cNvPr id="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1466" y="332656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2400" dirty="0" err="1" smtClean="0">
                <a:latin typeface="Courier" pitchFamily="49" charset="0"/>
              </a:rPr>
              <a:t>first_name</a:t>
            </a:r>
            <a:r>
              <a:rPr lang="en-IE" sz="2400" dirty="0" smtClean="0">
                <a:latin typeface="Courier" pitchFamily="49" charset="0"/>
              </a:rPr>
              <a:t> = “John”</a:t>
            </a:r>
          </a:p>
          <a:p>
            <a:pPr marL="0" indent="0">
              <a:buNone/>
            </a:pPr>
            <a:r>
              <a:rPr lang="en-IE" sz="2400" dirty="0">
                <a:latin typeface="Courier" pitchFamily="49" charset="0"/>
              </a:rPr>
              <a:t>s</a:t>
            </a:r>
            <a:r>
              <a:rPr lang="en-IE" sz="2400" dirty="0" smtClean="0">
                <a:latin typeface="Courier" pitchFamily="49" charset="0"/>
              </a:rPr>
              <a:t>urname=“Doe”</a:t>
            </a:r>
          </a:p>
          <a:p>
            <a:pPr marL="0" indent="0">
              <a:buNone/>
            </a:pPr>
            <a:r>
              <a:rPr lang="en-IE" sz="2400" dirty="0">
                <a:latin typeface="Courier" pitchFamily="49" charset="0"/>
              </a:rPr>
              <a:t>p</a:t>
            </a:r>
            <a:r>
              <a:rPr lang="en-IE" sz="2400" dirty="0" smtClean="0">
                <a:latin typeface="Courier" pitchFamily="49" charset="0"/>
              </a:rPr>
              <a:t>rint(first_name, surname)</a:t>
            </a:r>
          </a:p>
          <a:p>
            <a:pPr marL="0" indent="0">
              <a:buNone/>
            </a:pPr>
            <a:endParaRPr lang="en-IE" sz="2400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____________________________________________</a:t>
            </a:r>
          </a:p>
          <a:p>
            <a:pPr marL="0" indent="0">
              <a:buNone/>
            </a:pPr>
            <a:endParaRPr lang="en-IE" sz="2400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num_1 = 100</a:t>
            </a: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num_2 = 15</a:t>
            </a:r>
          </a:p>
          <a:p>
            <a:pPr marL="0" indent="0">
              <a:buNone/>
            </a:pPr>
            <a:r>
              <a:rPr lang="en-IE" sz="2400" dirty="0">
                <a:latin typeface="Courier" pitchFamily="49" charset="0"/>
              </a:rPr>
              <a:t>p</a:t>
            </a:r>
            <a:r>
              <a:rPr lang="en-IE" sz="2400" dirty="0" smtClean="0">
                <a:latin typeface="Courier" pitchFamily="49" charset="0"/>
              </a:rPr>
              <a:t>rint(num_1, num_2)# better with a message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323709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and Expressions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604910235"/>
              </p:ext>
            </p:extLst>
          </p:nvPr>
        </p:nvGraphicFramePr>
        <p:xfrm>
          <a:off x="1066800" y="1600200"/>
          <a:ext cx="7239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Expressions    </a:t>
                      </a:r>
                      <a:r>
                        <a:rPr lang="en-US" baseline="0" dirty="0" smtClean="0"/>
                        <a:t> (using integers)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10*3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Division (integer)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//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10//3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(floats)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10.0/3.0Division 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3.0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Modulus (integer)</a:t>
                      </a:r>
                      <a:endParaRPr lang="en-US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10%3</a:t>
                      </a:r>
                      <a:endParaRPr lang="en-US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creates two integer variables, gives them values and then prints the </a:t>
            </a:r>
            <a:r>
              <a:rPr lang="en-US" smtClean="0"/>
              <a:t>sum of the variables to the screen.</a:t>
            </a:r>
            <a:endParaRPr lang="en-US" dirty="0"/>
          </a:p>
        </p:txBody>
      </p:sp>
      <p:pic>
        <p:nvPicPr>
          <p:cNvPr id="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236" y="332656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num_1 = 10</a:t>
            </a: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num_2 = 20</a:t>
            </a:r>
          </a:p>
          <a:p>
            <a:pPr marL="0" indent="0">
              <a:buNone/>
            </a:pPr>
            <a:r>
              <a:rPr lang="en-IE" sz="2400" dirty="0" smtClean="0">
                <a:latin typeface="Courier" pitchFamily="49" charset="0"/>
              </a:rPr>
              <a:t>print(num_1,“+”, num_2, “=”, num_1+num_2)</a:t>
            </a:r>
            <a:endParaRPr lang="en-IE" sz="2400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8460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 Review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In this lesson …</a:t>
            </a:r>
            <a:endParaRPr lang="en-IE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460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this lesson the students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Print a message that contains text, numbers and calculations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Create variables with proper names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Perform calculations using addition, subtraction and multiplication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lvl="1"/>
            <a:endParaRPr lang="en-IE" dirty="0"/>
          </a:p>
        </p:txBody>
      </p:sp>
      <p:pic>
        <p:nvPicPr>
          <p:cNvPr id="4" name="Picture 8" descr="http://blog.namoffers.com/wp-content/uploads/2012/11/product-searc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446" t="12735" r="18465" b="11111"/>
          <a:stretch>
            <a:fillRect/>
          </a:stretch>
        </p:blipFill>
        <p:spPr bwMode="auto">
          <a:xfrm rot="21047945">
            <a:off x="868287" y="82195"/>
            <a:ext cx="1142479" cy="1421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printing: print()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>
                <a:ea typeface="ＭＳ Ｐゴシック" charset="-128"/>
                <a:cs typeface="ＭＳ Ｐゴシック" charset="-128"/>
                <a:sym typeface="Courier New" charset="0"/>
              </a:rPr>
              <a:t>print()</a:t>
            </a:r>
            <a:r>
              <a:rPr lang="en-US" dirty="0" smtClean="0">
                <a:ea typeface="ＭＳ Ｐゴシック" charset="-128"/>
                <a:cs typeface="ＭＳ Ｐゴシック" charset="-128"/>
                <a:sym typeface="Comic Sans MS" charset="0"/>
              </a:rPr>
              <a:t> can print text in quotes, numbers and calculations separated by commas</a:t>
            </a:r>
          </a:p>
          <a:p>
            <a:pPr>
              <a:spcBef>
                <a:spcPts val="1000"/>
              </a:spcBef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Courier"/>
                <a:sym typeface="Comic Sans MS" charset="0"/>
              </a:rPr>
              <a:t>For example: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Courier"/>
                <a:sym typeface="Courier New" charset="0"/>
              </a:rPr>
              <a:t>print(“1+2 = </a:t>
            </a:r>
            <a:r>
              <a:rPr lang="en-US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Arial" pitchFamily="34" charset="0"/>
                <a:sym typeface="Courier New" charset="0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Courier"/>
                <a:sym typeface="Courier New" charset="0"/>
              </a:rPr>
              <a:t>, 1+2)</a:t>
            </a:r>
          </a:p>
          <a:p>
            <a:pPr lvl="1">
              <a:spcBef>
                <a:spcPts val="1000"/>
              </a:spcBef>
              <a:buNone/>
            </a:pPr>
            <a:endParaRPr lang="en-US" sz="2400" dirty="0" smtClean="0">
              <a:solidFill>
                <a:srgbClr val="000000"/>
              </a:solidFill>
              <a:latin typeface="Courier" pitchFamily="49" charset="0"/>
              <a:ea typeface="ＭＳ Ｐゴシック" charset="-128"/>
              <a:cs typeface="Courier"/>
              <a:sym typeface="Courier New" charset="0"/>
            </a:endParaRPr>
          </a:p>
          <a:p>
            <a:pPr lvl="1">
              <a:spcBef>
                <a:spcPts val="10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Courier"/>
                <a:sym typeface="Courier New" charset="0"/>
              </a:rPr>
              <a:t>1+2 = 3</a:t>
            </a:r>
          </a:p>
          <a:p>
            <a:pPr>
              <a:spcBef>
                <a:spcPts val="1000"/>
              </a:spcBef>
            </a:pPr>
            <a:endParaRPr lang="en-US" b="1" dirty="0" smtClean="0">
              <a:solidFill>
                <a:srgbClr val="000000"/>
              </a:solidFill>
              <a:latin typeface="Courier"/>
              <a:ea typeface="ＭＳ Ｐゴシック" charset="-128"/>
              <a:cs typeface="Courier"/>
              <a:sym typeface="Courier New" charset="0"/>
            </a:endParaRPr>
          </a:p>
          <a:p>
            <a:pPr>
              <a:spcBef>
                <a:spcPts val="1000"/>
              </a:spcBef>
            </a:pPr>
            <a:endParaRPr lang="en-US" dirty="0" smtClean="0">
              <a:solidFill>
                <a:srgbClr val="000000"/>
              </a:solidFill>
              <a:ea typeface="ＭＳ Ｐゴシック" charset="-128"/>
              <a:cs typeface="Courier"/>
              <a:sym typeface="Comic Sans MS" charset="0"/>
            </a:endParaRPr>
          </a:p>
          <a:p>
            <a:pPr>
              <a:spcBef>
                <a:spcPts val="1000"/>
              </a:spcBef>
            </a:pPr>
            <a:endParaRPr lang="en-US" dirty="0" smtClean="0">
              <a:ea typeface="ＭＳ Ｐゴシック" charset="-128"/>
              <a:cs typeface="ＭＳ Ｐゴシック" charset="-128"/>
              <a:sym typeface="Comic Sans MS" charset="0"/>
            </a:endParaRPr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685800" y="5105400"/>
            <a:ext cx="11747500" cy="158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l">
              <a:spcBef>
                <a:spcPts val="1000"/>
              </a:spcBef>
            </a:pPr>
            <a:endParaRPr lang="en-US" sz="2400" b="1" dirty="0">
              <a:solidFill>
                <a:srgbClr val="000000"/>
              </a:solidFill>
              <a:latin typeface="Courier"/>
              <a:ea typeface="ＭＳ Ｐゴシック" charset="-128"/>
              <a:cs typeface="Courier"/>
              <a:sym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variable is a named piece of memory that stores a value</a:t>
            </a:r>
          </a:p>
          <a:p>
            <a:endParaRPr lang="en-US" dirty="0" smtClean="0"/>
          </a:p>
          <a:p>
            <a:r>
              <a:rPr lang="en-US" dirty="0" smtClean="0"/>
              <a:t>To create a variable in Python:</a:t>
            </a:r>
          </a:p>
          <a:p>
            <a:pPr lvl="1"/>
            <a:r>
              <a:rPr lang="en-US" dirty="0" smtClean="0"/>
              <a:t>write the name of the variable  and assign it a value num_1 = 10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i="1" dirty="0" smtClean="0"/>
              <a:t>= means assignment </a:t>
            </a:r>
            <a:r>
              <a:rPr lang="en-US" dirty="0" smtClean="0"/>
              <a:t>(store the value on the right in the variable on the left) </a:t>
            </a:r>
            <a:endParaRPr lang="en-US" dirty="0"/>
          </a:p>
        </p:txBody>
      </p:sp>
      <p:pic>
        <p:nvPicPr>
          <p:cNvPr id="4" name="Picture 2" descr="http://www.outsideinview.com/wp-content/uploads/2012/12/why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0480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what if I wanted to create </a:t>
            </a:r>
            <a:r>
              <a:rPr lang="en-US" dirty="0" smtClean="0"/>
              <a:t>another </a:t>
            </a:r>
            <a:r>
              <a:rPr lang="en-US" dirty="0"/>
              <a:t>variable to store the value </a:t>
            </a:r>
            <a:r>
              <a:rPr lang="en-US" dirty="0" smtClean="0"/>
              <a:t>7 and print it to the screen?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do it in IDLE together</a:t>
            </a:r>
            <a:endParaRPr lang="en-US" dirty="0"/>
          </a:p>
        </p:txBody>
      </p:sp>
      <p:pic>
        <p:nvPicPr>
          <p:cNvPr id="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1466" y="332656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Courier"/>
                <a:sym typeface="Courier New" charset="0"/>
              </a:rPr>
              <a:t>num_1=7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Courier"/>
                <a:sym typeface="Courier New" charset="0"/>
              </a:rPr>
              <a:t>print(num_1)# Easy print example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rgbClr val="000000"/>
                </a:solidFill>
                <a:latin typeface="Candara" pitchFamily="34" charset="0"/>
                <a:ea typeface="ＭＳ Ｐゴシック" charset="-128"/>
                <a:cs typeface="Courier"/>
                <a:sym typeface="Courier New" charset="0"/>
              </a:rPr>
              <a:t>print(“The value is ”, num_1) # better example</a:t>
            </a:r>
            <a:endParaRPr lang="en-IE" sz="2400" dirty="0">
              <a:solidFill>
                <a:srgbClr val="000000"/>
              </a:solidFill>
              <a:latin typeface="Candara" pitchFamily="34" charset="0"/>
              <a:ea typeface="ＭＳ Ｐゴシック" charset="-128"/>
              <a:cs typeface="Courier"/>
              <a:sym typeface="Courier New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0268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000"/>
              </a:spcBef>
            </a:pPr>
            <a:r>
              <a:rPr dirty="0" smtClean="0"/>
              <a:t>Must begin with a letter (a - z, A - </a:t>
            </a:r>
            <a:r>
              <a:rPr lang="en-IE" dirty="0" smtClean="0"/>
              <a:t>Z</a:t>
            </a:r>
            <a:r>
              <a:rPr dirty="0" smtClean="0"/>
              <a:t>) or underscore (_)</a:t>
            </a:r>
            <a:endParaRPr lang="ga-IE" dirty="0" smtClean="0"/>
          </a:p>
          <a:p>
            <a:pPr>
              <a:spcBef>
                <a:spcPts val="1000"/>
              </a:spcBef>
            </a:pPr>
            <a:r>
              <a:rPr lang="ga-IE" dirty="0" smtClean="0"/>
              <a:t>Remaining </a:t>
            </a:r>
            <a:r>
              <a:rPr dirty="0" smtClean="0"/>
              <a:t>characters can be letters, numbers or _ </a:t>
            </a:r>
            <a:endParaRPr lang="ga-IE" dirty="0" smtClean="0"/>
          </a:p>
          <a:p>
            <a:pPr>
              <a:spcBef>
                <a:spcPts val="1000"/>
              </a:spcBef>
            </a:pPr>
            <a:r>
              <a:rPr dirty="0" smtClean="0"/>
              <a:t>Case Sensitive </a:t>
            </a:r>
            <a:endParaRPr lang="ga-IE" dirty="0" smtClean="0"/>
          </a:p>
          <a:p>
            <a:pPr>
              <a:spcBef>
                <a:spcPts val="1000"/>
              </a:spcBef>
            </a:pPr>
            <a:r>
              <a:rPr dirty="0" smtClean="0"/>
              <a:t>Can be any (reasonable) length </a:t>
            </a:r>
            <a:endParaRPr lang="ga-IE" dirty="0" smtClean="0"/>
          </a:p>
          <a:p>
            <a:pPr>
              <a:spcBef>
                <a:spcPts val="1000"/>
              </a:spcBef>
            </a:pPr>
            <a:r>
              <a:rPr lang="ga-IE" dirty="0" smtClean="0"/>
              <a:t>Can’t be a keyword</a:t>
            </a:r>
            <a:endParaRPr dirty="0" smtClean="0"/>
          </a:p>
          <a:p>
            <a:pPr>
              <a:spcBef>
                <a:spcPts val="1000"/>
              </a:spcBef>
            </a:pPr>
            <a:endParaRPr lang="en-US" dirty="0" smtClean="0">
              <a:ea typeface="Comic Sans MS" charset="0"/>
              <a:cs typeface="Comic Sans MS" charset="0"/>
              <a:sym typeface="Comic Sans MS" charset="0"/>
            </a:endParaRPr>
          </a:p>
          <a:p>
            <a:pPr>
              <a:spcBef>
                <a:spcPts val="1000"/>
              </a:spcBef>
            </a:pPr>
            <a:r>
              <a:rPr lang="en-US" dirty="0" smtClean="0">
                <a:ea typeface="Comic Sans MS" charset="0"/>
                <a:cs typeface="Comic Sans MS" charset="0"/>
                <a:sym typeface="Comic Sans MS" charset="0"/>
              </a:rPr>
              <a:t>The following is recommended: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ea typeface="Comic Sans MS" charset="0"/>
                <a:cs typeface="Comic Sans MS" charset="0"/>
                <a:sym typeface="Comic Sans MS" charset="0"/>
              </a:rPr>
              <a:t>Always start a variable name with a lowercase letter.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ea typeface="Comic Sans MS" charset="0"/>
                <a:cs typeface="Comic Sans MS" charset="0"/>
                <a:sym typeface="Comic Sans MS" charset="0"/>
              </a:rPr>
              <a:t>Use underscores to separate words.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ea typeface="Comic Sans MS" charset="0"/>
                <a:cs typeface="Comic Sans MS" charset="0"/>
                <a:sym typeface="Comic Sans MS" charset="0"/>
              </a:rPr>
              <a:t>Use meaningful names</a:t>
            </a:r>
          </a:p>
          <a:p>
            <a:pPr>
              <a:spcBef>
                <a:spcPts val="1000"/>
              </a:spcBef>
            </a:pPr>
            <a:endParaRPr lang="en-US" dirty="0" smtClean="0">
              <a:ea typeface="Comic Sans MS" charset="0"/>
              <a:cs typeface="Comic Sans MS" charset="0"/>
              <a:sym typeface="Comic Sans MS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My_var</a:t>
            </a:r>
            <a:endParaRPr lang="en-US" dirty="0" smtClean="0"/>
          </a:p>
          <a:p>
            <a:r>
              <a:rPr lang="en-US" dirty="0" err="1" smtClean="0"/>
              <a:t>my_var</a:t>
            </a:r>
            <a:endParaRPr lang="en-US" dirty="0" smtClean="0"/>
          </a:p>
          <a:p>
            <a:r>
              <a:rPr lang="en-US" dirty="0" smtClean="0"/>
              <a:t>$_123</a:t>
            </a:r>
          </a:p>
          <a:p>
            <a:r>
              <a:rPr lang="en-US" dirty="0" smtClean="0"/>
              <a:t>number!</a:t>
            </a:r>
          </a:p>
          <a:p>
            <a:r>
              <a:rPr lang="en-US" dirty="0" err="1" smtClean="0"/>
              <a:t>thisIsAVARiableDoYOuLikeIT</a:t>
            </a:r>
            <a:endParaRPr lang="en-US" dirty="0" smtClean="0"/>
          </a:p>
          <a:p>
            <a:r>
              <a:rPr lang="en-US" dirty="0" smtClean="0"/>
              <a:t>print</a:t>
            </a:r>
            <a:endParaRPr lang="en-US" dirty="0"/>
          </a:p>
        </p:txBody>
      </p:sp>
      <p:pic>
        <p:nvPicPr>
          <p:cNvPr id="4" name="Picture 2" descr="http://www.outsideinview.com/wp-content/uploads/2012/12/why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28600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Python allows us to store different types of values (data types or classes). For example:</a:t>
            </a:r>
          </a:p>
          <a:p>
            <a:endParaRPr lang="en-US" b="1" dirty="0"/>
          </a:p>
          <a:p>
            <a:r>
              <a:rPr lang="en-US" b="1" dirty="0" smtClean="0"/>
              <a:t>Integers:</a:t>
            </a:r>
            <a:r>
              <a:rPr lang="en-US" dirty="0" smtClean="0"/>
              <a:t> whole numbers e.g. 5, 899, 12</a:t>
            </a:r>
          </a:p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dirty="0" smtClean="0"/>
              <a:t>Strings: </a:t>
            </a:r>
            <a:r>
              <a:rPr lang="en-GB" dirty="0" smtClean="0"/>
              <a:t>A </a:t>
            </a:r>
            <a:r>
              <a:rPr lang="en-GB" dirty="0"/>
              <a:t>string</a:t>
            </a:r>
            <a:r>
              <a:rPr lang="en-GB" b="1" dirty="0"/>
              <a:t> </a:t>
            </a:r>
            <a:r>
              <a:rPr lang="en-GB" dirty="0"/>
              <a:t>is a sequence of one or more characters.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Strings start and end with quote </a:t>
            </a:r>
            <a:r>
              <a:rPr lang="en-GB" sz="2000" dirty="0">
                <a:latin typeface="Courier New" charset="0"/>
              </a:rPr>
              <a:t>"</a:t>
            </a:r>
            <a:r>
              <a:rPr lang="en-GB" sz="2000" dirty="0"/>
              <a:t> or apostrophe </a:t>
            </a:r>
            <a:r>
              <a:rPr lang="en-GB" sz="2000" dirty="0">
                <a:latin typeface="Courier New" charset="0"/>
              </a:rPr>
              <a:t>'</a:t>
            </a:r>
            <a:r>
              <a:rPr lang="en-GB" sz="2000" dirty="0"/>
              <a:t> characters.</a:t>
            </a:r>
          </a:p>
          <a:p>
            <a:pPr marL="739775" lvl="1" indent="-282575" defTabSz="449263"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700" dirty="0"/>
              <a:t/>
            </a:r>
            <a:br>
              <a:rPr lang="en-GB" sz="700" dirty="0"/>
            </a:br>
            <a:r>
              <a:rPr lang="en-GB" sz="2000" dirty="0">
                <a:latin typeface="Courier New" charset="0"/>
              </a:rPr>
              <a:t>name =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"</a:t>
            </a:r>
            <a:r>
              <a:rPr lang="en-GB" sz="2000" dirty="0">
                <a:latin typeface="Courier New" charset="0"/>
              </a:rPr>
              <a:t>Hello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"</a:t>
            </a:r>
            <a:r>
              <a:rPr lang="en-GB" sz="2000" dirty="0">
                <a:latin typeface="Courier New" charset="0"/>
              </a:rPr>
              <a:t/>
            </a:r>
            <a:br>
              <a:rPr lang="en-GB" sz="2000" dirty="0">
                <a:latin typeface="Courier New" charset="0"/>
              </a:rPr>
            </a:br>
            <a:r>
              <a:rPr lang="en-GB" sz="2000" dirty="0">
                <a:latin typeface="Courier New" charset="0"/>
              </a:rPr>
              <a:t>str1=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"</a:t>
            </a:r>
            <a:r>
              <a:rPr lang="en-GB" sz="2000" dirty="0">
                <a:latin typeface="Courier New" charset="0"/>
              </a:rPr>
              <a:t>This is a string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"</a:t>
            </a:r>
            <a:r>
              <a:rPr lang="en-GB" sz="2000" dirty="0">
                <a:latin typeface="Courier New" charset="0"/>
              </a:rPr>
              <a:t/>
            </a:r>
            <a:br>
              <a:rPr lang="en-GB" sz="2000" dirty="0">
                <a:latin typeface="Courier New" charset="0"/>
              </a:rPr>
            </a:br>
            <a:r>
              <a:rPr lang="en-GB" sz="2000" dirty="0">
                <a:latin typeface="Courier New" charset="0"/>
              </a:rPr>
              <a:t>str2 =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"</a:t>
            </a:r>
            <a:r>
              <a:rPr lang="en-GB" sz="2000" dirty="0">
                <a:latin typeface="Courier New" charset="0"/>
              </a:rPr>
              <a:t>This is a really </a:t>
            </a:r>
            <a:r>
              <a:rPr lang="en-GB" sz="2000" dirty="0" err="1">
                <a:latin typeface="Courier New" charset="0"/>
              </a:rPr>
              <a:t>really</a:t>
            </a:r>
            <a:r>
              <a:rPr lang="en-GB" sz="2000" dirty="0">
                <a:latin typeface="Courier New" charset="0"/>
              </a:rPr>
              <a:t> </a:t>
            </a:r>
            <a:r>
              <a:rPr lang="en-GB" sz="2000" dirty="0" err="1">
                <a:latin typeface="Courier New" charset="0"/>
              </a:rPr>
              <a:t>really</a:t>
            </a:r>
            <a:r>
              <a:rPr lang="en-GB" sz="2000" dirty="0">
                <a:latin typeface="Courier New" charset="0"/>
              </a:rPr>
              <a:t> long string!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"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YrRyMWGjxEbPVyu1MnN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YrRyMWGjxEbPVyu1MnNT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</TotalTime>
  <Words>509</Words>
  <Application>Microsoft Office PowerPoint</Application>
  <PresentationFormat>On-screen Show (4:3)</PresentationFormat>
  <Paragraphs>122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Introduction to Python</vt:lpstr>
      <vt:lpstr>Learning Outcomes</vt:lpstr>
      <vt:lpstr>More on printing: print()</vt:lpstr>
      <vt:lpstr>Variables and values</vt:lpstr>
      <vt:lpstr>Example</vt:lpstr>
      <vt:lpstr>Sample code</vt:lpstr>
      <vt:lpstr>Naming variables</vt:lpstr>
      <vt:lpstr>Valid names</vt:lpstr>
      <vt:lpstr>Kinds of values</vt:lpstr>
      <vt:lpstr>Example</vt:lpstr>
      <vt:lpstr>Sample Code</vt:lpstr>
      <vt:lpstr>Operations and Expressions</vt:lpstr>
      <vt:lpstr>Example</vt:lpstr>
      <vt:lpstr>Sample Code</vt:lpstr>
      <vt:lpstr>Lesson Review</vt:lpstr>
    </vt:vector>
  </TitlesOfParts>
  <Company>NUI Maynooth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amooney</dc:creator>
  <cp:lastModifiedBy>cs</cp:lastModifiedBy>
  <cp:revision>62</cp:revision>
  <dcterms:created xsi:type="dcterms:W3CDTF">2013-05-23T10:41:58Z</dcterms:created>
  <dcterms:modified xsi:type="dcterms:W3CDTF">2013-05-25T10:58:35Z</dcterms:modified>
</cp:coreProperties>
</file>